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mfortaa Light"/>
      <p:regular r:id="rId28"/>
      <p:bold r:id="rId29"/>
    </p:embeddedFont>
    <p:embeddedFont>
      <p:font typeface="Playfair Display"/>
      <p:regular r:id="rId30"/>
      <p:bold r:id="rId31"/>
      <p:italic r:id="rId32"/>
      <p:boldItalic r:id="rId33"/>
    </p:embeddedFont>
    <p:embeddedFont>
      <p:font typeface="Montserrat"/>
      <p:regular r:id="rId34"/>
      <p:bold r:id="rId35"/>
      <p:italic r:id="rId36"/>
      <p:boldItalic r:id="rId37"/>
    </p:embeddedFont>
    <p:embeddedFont>
      <p:font typeface="EB Garamond ExtraBold"/>
      <p:bold r:id="rId38"/>
      <p:boldItalic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mfortaa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EBGaramondExtraBold-boldItalic.fntdata"/><Relationship Id="rId16" Type="http://schemas.openxmlformats.org/officeDocument/2006/relationships/slide" Target="slides/slide11.xml"/><Relationship Id="rId38" Type="http://schemas.openxmlformats.org/officeDocument/2006/relationships/font" Target="fonts/EBGaramond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ef148d6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ef148d6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e107d54d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e107d54d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e107d54d4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e107d54d4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e107d54d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e107d54d4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e107d54d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e107d54d4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Ranges and Variations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 Ranges Exist: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Interference Management:</a:t>
            </a:r>
            <a:r>
              <a:rPr lang="en">
                <a:solidFill>
                  <a:schemeClr val="dk1"/>
                </a:solidFill>
              </a:rPr>
              <a:t> To avoid signal overlap and disruptions.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Regulatory Compliance:</a:t>
            </a:r>
            <a:r>
              <a:rPr lang="en">
                <a:solidFill>
                  <a:schemeClr val="dk1"/>
                </a:solidFill>
              </a:rPr>
              <a:t> Governed by rules to organize spectrum use.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Technology Needs:</a:t>
            </a:r>
            <a:r>
              <a:rPr lang="en">
                <a:solidFill>
                  <a:schemeClr val="dk1"/>
                </a:solidFill>
              </a:rPr>
              <a:t> Different bandwidths and data rates require specific ranges.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Broad Ranges (e.g., 5 GHz Wi-Fi)</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Higher Data Rates:</a:t>
            </a:r>
            <a:r>
              <a:rPr lang="en">
                <a:solidFill>
                  <a:schemeClr val="dk1"/>
                </a:solidFill>
              </a:rPr>
              <a:t> Supports wide channels for fast data transfer.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Reduced Interference:</a:t>
            </a:r>
            <a:r>
              <a:rPr lang="en">
                <a:solidFill>
                  <a:schemeClr val="dk1"/>
                </a:solidFill>
              </a:rPr>
              <a:t> Less crowded, better for urban areas.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Shorter Range:</a:t>
            </a:r>
            <a:r>
              <a:rPr lang="en">
                <a:solidFill>
                  <a:schemeClr val="dk1"/>
                </a:solidFill>
              </a:rPr>
              <a:t> Limited by higher frequencies not penetrating obstacles well.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Narrow Ranges (e.g., Bluetooth, nRF24)</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Simplicity:</a:t>
            </a:r>
            <a:r>
              <a:rPr lang="en">
                <a:solidFill>
                  <a:schemeClr val="dk1"/>
                </a:solidFill>
              </a:rPr>
              <a:t> Easier design, lower power use.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Cost-Effective:</a:t>
            </a:r>
            <a:r>
              <a:rPr lang="en">
                <a:solidFill>
                  <a:schemeClr val="dk1"/>
                </a:solidFill>
              </a:rPr>
              <a:t> Ideal for small, low-cost devices.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Compatibility:</a:t>
            </a:r>
            <a:r>
              <a:rPr lang="en">
                <a:solidFill>
                  <a:schemeClr val="dk1"/>
                </a:solidFill>
              </a:rPr>
              <a:t> Ensures interoperability across devices.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Benefits and Challenges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Broad Ranges: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Benefits:</a:t>
            </a:r>
            <a:r>
              <a:rPr lang="en">
                <a:solidFill>
                  <a:schemeClr val="dk1"/>
                </a:solidFill>
              </a:rPr>
              <a:t> Higher speeds, less interference.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Challenges:</a:t>
            </a:r>
            <a:r>
              <a:rPr lang="en">
                <a:solidFill>
                  <a:schemeClr val="dk1"/>
                </a:solidFill>
              </a:rPr>
              <a:t> Shorter range, obstacle sensitivity.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Narrow Ranges: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Benefits:</a:t>
            </a:r>
            <a:r>
              <a:rPr lang="en">
                <a:solidFill>
                  <a:schemeClr val="dk1"/>
                </a:solidFill>
              </a:rPr>
              <a:t> Low power, cost-efficient.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Challenges:</a:t>
            </a:r>
            <a:r>
              <a:rPr lang="en">
                <a:solidFill>
                  <a:schemeClr val="dk1"/>
                </a:solidFill>
              </a:rPr>
              <a:t> Limited data rates, more crowded bands.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e107d54d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e107d54d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t>Slide Title: Protocol and Handshakes: Accommodating and Troubleshooting Communication Between Devices</a:t>
            </a:r>
            <a:endParaRPr b="1" sz="1300"/>
          </a:p>
          <a:p>
            <a:pPr indent="0" lvl="0" marL="0" rtl="0" algn="l">
              <a:spcBef>
                <a:spcPts val="0"/>
              </a:spcBef>
              <a:spcAft>
                <a:spcPts val="0"/>
              </a:spcAft>
              <a:buClr>
                <a:schemeClr val="dk1"/>
              </a:buClr>
              <a:buSzPts val="1100"/>
              <a:buFont typeface="Arial"/>
              <a:buNone/>
            </a:pPr>
            <a:r>
              <a:rPr b="1" lang="en" sz="1300"/>
              <a:t>Narrative:</a:t>
            </a:r>
            <a:endParaRPr b="1" sz="1300"/>
          </a:p>
          <a:p>
            <a:pPr indent="0" lvl="0" marL="0" rtl="0" algn="l">
              <a:spcBef>
                <a:spcPts val="0"/>
              </a:spcBef>
              <a:spcAft>
                <a:spcPts val="0"/>
              </a:spcAft>
              <a:buClr>
                <a:schemeClr val="dk1"/>
              </a:buClr>
              <a:buSzPts val="1100"/>
              <a:buFont typeface="Arial"/>
              <a:buNone/>
            </a:pPr>
            <a:r>
              <a:rPr lang="en" sz="1300"/>
              <a:t>In this presentation, I will walk you through a practical example of troubleshooting and ensuring reliable communication between different devices, specifically an Arduino UNO and an ESP32 using the nRF24 wireless module. This case study highlights the importance of understanding and respecting data structures, protocols, and handshakes between different technologies.</a:t>
            </a:r>
            <a:endParaRPr sz="1300"/>
          </a:p>
          <a:p>
            <a:pPr indent="0" lvl="0" marL="0" rtl="0" algn="l">
              <a:spcBef>
                <a:spcPts val="0"/>
              </a:spcBef>
              <a:spcAft>
                <a:spcPts val="0"/>
              </a:spcAft>
              <a:buClr>
                <a:schemeClr val="dk1"/>
              </a:buClr>
              <a:buSzPts val="1100"/>
              <a:buFont typeface="Arial"/>
              <a:buNone/>
            </a:pPr>
            <a:r>
              <a:rPr b="1" lang="en" sz="1300"/>
              <a:t>What We Tried to Do:</a:t>
            </a:r>
            <a:endParaRPr b="1" sz="1300"/>
          </a:p>
          <a:p>
            <a:pPr indent="0" lvl="0" marL="0" rtl="0" algn="l">
              <a:spcBef>
                <a:spcPts val="0"/>
              </a:spcBef>
              <a:spcAft>
                <a:spcPts val="0"/>
              </a:spcAft>
              <a:buClr>
                <a:schemeClr val="dk1"/>
              </a:buClr>
              <a:buSzPts val="1100"/>
              <a:buFont typeface="Arial"/>
              <a:buNone/>
            </a:pPr>
            <a:r>
              <a:rPr lang="en" sz="1300"/>
              <a:t>We aimed to transmit temperature and humidity data from a DHT sensor connected to an Arduino UNO to an ESP32 using the nRF24 wireless communication module. The goal was to have the ESP32 receive the data and display it on the serial monitor.</a:t>
            </a:r>
            <a:endParaRPr sz="1300"/>
          </a:p>
          <a:p>
            <a:pPr indent="0" lvl="0" marL="0" rtl="0" algn="l">
              <a:spcBef>
                <a:spcPts val="0"/>
              </a:spcBef>
              <a:spcAft>
                <a:spcPts val="0"/>
              </a:spcAft>
              <a:buClr>
                <a:schemeClr val="dk1"/>
              </a:buClr>
              <a:buSzPts val="1100"/>
              <a:buFont typeface="Arial"/>
              <a:buNone/>
            </a:pPr>
            <a:r>
              <a:rPr b="1" lang="en" sz="1300"/>
              <a:t>What Happened: </a:t>
            </a:r>
            <a:r>
              <a:rPr lang="en" sz="1300"/>
              <a:t>Initially, the communication did not work as expected. Despite having the correct wiring and power setup, the devices were not understanding one another, leading to blank serial outputs on the receiver side.</a:t>
            </a:r>
            <a:endParaRPr sz="1300"/>
          </a:p>
          <a:p>
            <a:pPr indent="0" lvl="0" marL="0" rtl="0" algn="l">
              <a:spcBef>
                <a:spcPts val="0"/>
              </a:spcBef>
              <a:spcAft>
                <a:spcPts val="0"/>
              </a:spcAft>
              <a:buClr>
                <a:schemeClr val="dk1"/>
              </a:buClr>
              <a:buSzPts val="1100"/>
              <a:buFont typeface="Arial"/>
              <a:buNone/>
            </a:pPr>
            <a:r>
              <a:rPr b="1" lang="en" sz="1300"/>
              <a:t>Root Cause: </a:t>
            </a:r>
            <a:r>
              <a:rPr lang="en" sz="1300"/>
              <a:t>The core issue was differences in how the two processors (Arduino UNO's AVR and ESP32's Xtensa) handle data structures, memory alignment, and byte order. This mismatch caused the transmitted data to be misinterpreted by the receiver, resulting in communication failure.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b="1" lang="en" sz="1300"/>
              <a:t>Solution:</a:t>
            </a:r>
            <a:endParaRPr b="1" sz="1300"/>
          </a:p>
          <a:p>
            <a:pPr indent="0" lvl="0" marL="0" rtl="0" algn="l">
              <a:spcBef>
                <a:spcPts val="0"/>
              </a:spcBef>
              <a:spcAft>
                <a:spcPts val="0"/>
              </a:spcAft>
              <a:buClr>
                <a:schemeClr val="dk1"/>
              </a:buClr>
              <a:buSzPts val="1100"/>
              <a:buFont typeface="Arial"/>
              <a:buNone/>
            </a:pPr>
            <a:r>
              <a:rPr lang="en" sz="1300"/>
              <a:t>We ensured that both devices adhered to a consistent data protocol by:</a:t>
            </a:r>
            <a:endParaRPr sz="1300"/>
          </a:p>
          <a:p>
            <a:pPr indent="-311150" lvl="0" marL="457200" rtl="0" algn="l">
              <a:spcBef>
                <a:spcPts val="0"/>
              </a:spcBef>
              <a:spcAft>
                <a:spcPts val="0"/>
              </a:spcAft>
              <a:buSzPts val="1300"/>
              <a:buChar char="●"/>
            </a:pPr>
            <a:r>
              <a:rPr lang="en" sz="1300"/>
              <a:t>Serializing the data into a byte array before transmission.</a:t>
            </a:r>
            <a:endParaRPr sz="1300"/>
          </a:p>
          <a:p>
            <a:pPr indent="-311150" lvl="0" marL="457200" rtl="0" algn="l">
              <a:spcBef>
                <a:spcPts val="0"/>
              </a:spcBef>
              <a:spcAft>
                <a:spcPts val="0"/>
              </a:spcAft>
              <a:buSzPts val="1300"/>
              <a:buChar char="●"/>
            </a:pPr>
            <a:r>
              <a:rPr lang="en" sz="1300"/>
              <a:t>Using memcpy to ensure data integrity.</a:t>
            </a:r>
            <a:endParaRPr sz="1300"/>
          </a:p>
          <a:p>
            <a:pPr indent="-311150" lvl="0" marL="457200" rtl="0" algn="l">
              <a:spcBef>
                <a:spcPts val="0"/>
              </a:spcBef>
              <a:spcAft>
                <a:spcPts val="0"/>
              </a:spcAft>
              <a:buSzPts val="1300"/>
              <a:buChar char="●"/>
            </a:pPr>
            <a:r>
              <a:rPr lang="en" sz="1300"/>
              <a:t>Adding detailed serial debugging statements to trace the flow and identify issues.</a:t>
            </a:r>
            <a:endParaRPr sz="1300"/>
          </a:p>
          <a:p>
            <a:pPr indent="0" lvl="0" marL="0" rtl="0" algn="l">
              <a:spcBef>
                <a:spcPts val="0"/>
              </a:spcBef>
              <a:spcAft>
                <a:spcPts val="0"/>
              </a:spcAft>
              <a:buClr>
                <a:schemeClr val="dk1"/>
              </a:buClr>
              <a:buSzPts val="1100"/>
              <a:buFont typeface="Arial"/>
              <a:buNone/>
            </a:pPr>
            <a:r>
              <a:rPr b="1" lang="en" sz="1300"/>
              <a:t>Advice on Troubleshooting:</a:t>
            </a:r>
            <a:endParaRPr b="1" sz="1300"/>
          </a:p>
          <a:p>
            <a:pPr indent="0" lvl="0" marL="0" rtl="0" algn="l">
              <a:spcBef>
                <a:spcPts val="0"/>
              </a:spcBef>
              <a:spcAft>
                <a:spcPts val="0"/>
              </a:spcAft>
              <a:buClr>
                <a:schemeClr val="dk1"/>
              </a:buClr>
              <a:buSzPts val="1100"/>
              <a:buFont typeface="Arial"/>
              <a:buNone/>
            </a:pPr>
            <a:r>
              <a:rPr b="1" lang="en" sz="1300"/>
              <a:t>Wire Color Coding: </a:t>
            </a:r>
            <a:r>
              <a:rPr lang="en" sz="1300"/>
              <a:t>Use consistent color coding for each pin/data line. For example, red for power (+), black for ground (–), and specific colors for data lines.</a:t>
            </a:r>
            <a:endParaRPr sz="1300"/>
          </a:p>
          <a:p>
            <a:pPr indent="0" lvl="0" marL="0" rtl="0" algn="l">
              <a:spcBef>
                <a:spcPts val="0"/>
              </a:spcBef>
              <a:spcAft>
                <a:spcPts val="0"/>
              </a:spcAft>
              <a:buClr>
                <a:schemeClr val="dk1"/>
              </a:buClr>
              <a:buSzPts val="1100"/>
              <a:buFont typeface="Arial"/>
              <a:buNone/>
            </a:pPr>
            <a:r>
              <a:rPr b="1" lang="en" sz="1300"/>
              <a:t>Testing One Technology at a Time: </a:t>
            </a:r>
            <a:r>
              <a:rPr lang="en" sz="1300"/>
              <a:t>When integrating multiple technologies, test each component individually first. Ensure that each part works in isolation before combining them.</a:t>
            </a:r>
            <a:endParaRPr sz="1300"/>
          </a:p>
          <a:p>
            <a:pPr indent="0" lvl="0" marL="0" rtl="0" algn="l">
              <a:spcBef>
                <a:spcPts val="0"/>
              </a:spcBef>
              <a:spcAft>
                <a:spcPts val="0"/>
              </a:spcAft>
              <a:buClr>
                <a:schemeClr val="dk1"/>
              </a:buClr>
              <a:buSzPts val="1100"/>
              <a:buFont typeface="Arial"/>
              <a:buNone/>
            </a:pPr>
            <a:r>
              <a:rPr b="1" lang="en" sz="1300"/>
              <a:t>Wire Connections and Code:</a:t>
            </a:r>
            <a:r>
              <a:rPr lang="en" sz="1300"/>
              <a:t>With nRF24 modules, meticulous troubleshooting of wire connections and code is crucial. Verify power connections, data lines, and ensure that the modules are properly initialized and set to the correct modes (TX/RX).</a:t>
            </a:r>
            <a:endParaRPr sz="1300"/>
          </a:p>
          <a:p>
            <a:pPr indent="0" lvl="0" marL="0" rtl="0" algn="l">
              <a:spcBef>
                <a:spcPts val="0"/>
              </a:spcBef>
              <a:spcAft>
                <a:spcPts val="0"/>
              </a:spcAft>
              <a:buClr>
                <a:schemeClr val="dk1"/>
              </a:buClr>
              <a:buSzPts val="1100"/>
              <a:buFont typeface="Arial"/>
              <a:buNone/>
            </a:pPr>
            <a:r>
              <a:rPr lang="en" sz="1300"/>
              <a:t>Data Differences Between Processors and Wireless Technologies:</a:t>
            </a:r>
            <a:endParaRPr sz="1300"/>
          </a:p>
          <a:p>
            <a:pPr indent="0" lvl="0" marL="0" rtl="0" algn="l">
              <a:spcBef>
                <a:spcPts val="0"/>
              </a:spcBef>
              <a:spcAft>
                <a:spcPts val="0"/>
              </a:spcAft>
              <a:buClr>
                <a:schemeClr val="dk1"/>
              </a:buClr>
              <a:buSzPts val="1100"/>
              <a:buFont typeface="Arial"/>
              <a:buNone/>
            </a:pPr>
            <a:r>
              <a:rPr b="1" lang="en" sz="1300"/>
              <a:t>Technology and Processor: </a:t>
            </a:r>
            <a:r>
              <a:rPr lang="en" sz="1300"/>
              <a:t>Different processors (AVR vs. Xtensa) handle data types, memory alignment, and byte order differently. This necessitates careful handling of data structures to ensure compatibility.</a:t>
            </a:r>
            <a:endParaRPr sz="1300"/>
          </a:p>
          <a:p>
            <a:pPr indent="0" lvl="0" marL="0" rtl="0" algn="l">
              <a:spcBef>
                <a:spcPts val="0"/>
              </a:spcBef>
              <a:spcAft>
                <a:spcPts val="0"/>
              </a:spcAft>
              <a:buClr>
                <a:schemeClr val="dk1"/>
              </a:buClr>
              <a:buSzPts val="1100"/>
              <a:buFont typeface="Arial"/>
              <a:buNone/>
            </a:pPr>
            <a:r>
              <a:rPr b="1" lang="en" sz="1300"/>
              <a:t>Serial Communication</a:t>
            </a:r>
            <a:r>
              <a:rPr lang="en" sz="1300"/>
              <a:t>: Use clear and consistent protocols for serial communication. Be mindful of baud rates and ensure both devices are configured correctly.</a:t>
            </a:r>
            <a:endParaRPr sz="1300"/>
          </a:p>
          <a:p>
            <a:pPr indent="0" lvl="0" marL="0" rtl="0" algn="l">
              <a:spcBef>
                <a:spcPts val="0"/>
              </a:spcBef>
              <a:spcAft>
                <a:spcPts val="0"/>
              </a:spcAft>
              <a:buClr>
                <a:schemeClr val="dk1"/>
              </a:buClr>
              <a:buSzPts val="1100"/>
              <a:buFont typeface="Arial"/>
              <a:buNone/>
            </a:pPr>
            <a:r>
              <a:rPr b="1" lang="en" sz="1300"/>
              <a:t>Arrays and Memory Allocation</a:t>
            </a:r>
            <a:r>
              <a:rPr lang="en" sz="1300"/>
              <a:t>: Ensure that arrays are correctly allocated and memory is managed properly to avoid overflow or misinterpretation of data.</a:t>
            </a:r>
            <a:endParaRPr sz="1300"/>
          </a:p>
          <a:p>
            <a:pPr indent="0" lvl="0" marL="0" rtl="0" algn="l">
              <a:spcBef>
                <a:spcPts val="0"/>
              </a:spcBef>
              <a:spcAft>
                <a:spcPts val="0"/>
              </a:spcAft>
              <a:buClr>
                <a:schemeClr val="dk1"/>
              </a:buClr>
              <a:buSzPts val="1100"/>
              <a:buFont typeface="Arial"/>
              <a:buNone/>
            </a:pPr>
            <a:r>
              <a:rPr b="1" lang="en" sz="1300"/>
              <a:t>Data Types</a:t>
            </a:r>
            <a:r>
              <a:rPr lang="en" sz="1300"/>
              <a:t>: Be aware of how different data types (int, float, double) are represented in memory. Use serialization techniques to convert data into a consistent format for transmission.</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ef148d6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ef148d6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ef148d64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ef148d64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e107d54d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e107d54d4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e107d54d4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e107d54d4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ef148d6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ef148d6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10 weather/climate</a:t>
            </a:r>
            <a:endParaRPr/>
          </a:p>
          <a:p>
            <a:pPr indent="0" lvl="0" marL="0" rtl="0" algn="l">
              <a:spcBef>
                <a:spcPts val="0"/>
              </a:spcBef>
              <a:spcAft>
                <a:spcPts val="0"/>
              </a:spcAft>
              <a:buClr>
                <a:schemeClr val="dk1"/>
              </a:buClr>
              <a:buSzPts val="1100"/>
              <a:buFont typeface="Arial"/>
              <a:buNone/>
            </a:pPr>
            <a:r>
              <a:rPr lang="en"/>
              <a:t>10 projects/applications</a:t>
            </a:r>
            <a:endParaRPr/>
          </a:p>
          <a:p>
            <a:pPr indent="0" lvl="0" marL="0" rtl="0" algn="l">
              <a:spcBef>
                <a:spcPts val="0"/>
              </a:spcBef>
              <a:spcAft>
                <a:spcPts val="0"/>
              </a:spcAft>
              <a:buClr>
                <a:schemeClr val="dk1"/>
              </a:buClr>
              <a:buSzPts val="1100"/>
              <a:buFont typeface="Arial"/>
              <a:buNone/>
            </a:pPr>
            <a:r>
              <a:rPr lang="en"/>
              <a:t>	group</a:t>
            </a:r>
            <a:endParaRPr/>
          </a:p>
          <a:p>
            <a:pPr indent="0" lvl="0" marL="0" rtl="0" algn="l">
              <a:spcBef>
                <a:spcPts val="0"/>
              </a:spcBef>
              <a:spcAft>
                <a:spcPts val="0"/>
              </a:spcAft>
              <a:buClr>
                <a:schemeClr val="dk1"/>
              </a:buClr>
              <a:buSzPts val="1100"/>
              <a:buFont typeface="Arial"/>
              <a:buNone/>
            </a:pPr>
            <a:r>
              <a:rPr lang="en"/>
              <a:t>10 Sensors</a:t>
            </a:r>
            <a:endParaRPr/>
          </a:p>
          <a:p>
            <a:pPr indent="0" lvl="0" marL="0" rtl="0" algn="l">
              <a:spcBef>
                <a:spcPts val="0"/>
              </a:spcBef>
              <a:spcAft>
                <a:spcPts val="0"/>
              </a:spcAft>
              <a:buClr>
                <a:schemeClr val="dk1"/>
              </a:buClr>
              <a:buSzPts val="1100"/>
              <a:buFont typeface="Arial"/>
              <a:buNone/>
            </a:pPr>
            <a:r>
              <a:rPr lang="en"/>
              <a:t>	Group (DHT, anemometer, RTC)</a:t>
            </a:r>
            <a:endParaRPr/>
          </a:p>
          <a:p>
            <a:pPr indent="0" lvl="0" marL="0" rtl="0" algn="l">
              <a:spcBef>
                <a:spcPts val="0"/>
              </a:spcBef>
              <a:spcAft>
                <a:spcPts val="0"/>
              </a:spcAft>
              <a:buClr>
                <a:schemeClr val="dk1"/>
              </a:buClr>
              <a:buSzPts val="1100"/>
              <a:buFont typeface="Arial"/>
              <a:buNone/>
            </a:pPr>
            <a:r>
              <a:rPr lang="en"/>
              <a:t>10 Wireless communication</a:t>
            </a:r>
            <a:endParaRPr/>
          </a:p>
          <a:p>
            <a:pPr indent="0" lvl="0" marL="0" rtl="0" algn="l">
              <a:spcBef>
                <a:spcPts val="0"/>
              </a:spcBef>
              <a:spcAft>
                <a:spcPts val="0"/>
              </a:spcAft>
              <a:buClr>
                <a:schemeClr val="dk1"/>
              </a:buClr>
              <a:buSzPts val="1100"/>
              <a:buFont typeface="Arial"/>
              <a:buNone/>
            </a:pPr>
            <a:r>
              <a:rPr lang="en"/>
              <a:t>	Data types, Serial, nRF24</a:t>
            </a:r>
            <a:endParaRPr/>
          </a:p>
          <a:p>
            <a:pPr indent="0" lvl="0" marL="0" rtl="0" algn="l">
              <a:spcBef>
                <a:spcPts val="0"/>
              </a:spcBef>
              <a:spcAft>
                <a:spcPts val="0"/>
              </a:spcAft>
              <a:buClr>
                <a:schemeClr val="dk1"/>
              </a:buClr>
              <a:buSzPts val="1100"/>
              <a:buFont typeface="Arial"/>
              <a:buNone/>
            </a:pPr>
            <a:r>
              <a:rPr lang="en"/>
              <a:t>10 Wireless tech</a:t>
            </a:r>
            <a:endParaRPr/>
          </a:p>
          <a:p>
            <a:pPr indent="0" lvl="0" marL="0" rtl="0" algn="l">
              <a:spcBef>
                <a:spcPts val="0"/>
              </a:spcBef>
              <a:spcAft>
                <a:spcPts val="0"/>
              </a:spcAft>
              <a:buClr>
                <a:schemeClr val="dk1"/>
              </a:buClr>
              <a:buSzPts val="1100"/>
              <a:buFont typeface="Arial"/>
              <a:buNone/>
            </a:pPr>
            <a:r>
              <a:rPr lang="en"/>
              <a:t>	Show examples</a:t>
            </a:r>
            <a:endParaRPr/>
          </a:p>
          <a:p>
            <a:pPr indent="0" lvl="0" marL="0" rtl="0" algn="l">
              <a:spcBef>
                <a:spcPts val="0"/>
              </a:spcBef>
              <a:spcAft>
                <a:spcPts val="0"/>
              </a:spcAft>
              <a:buClr>
                <a:schemeClr val="dk1"/>
              </a:buClr>
              <a:buSzPts val="1100"/>
              <a:buFont typeface="Arial"/>
              <a:buNone/>
            </a:pPr>
            <a:r>
              <a:rPr lang="en"/>
              <a:t>Group</a:t>
            </a:r>
            <a:endParaRPr/>
          </a:p>
          <a:p>
            <a:pPr indent="0" lvl="0" marL="0" rtl="0" algn="l">
              <a:spcBef>
                <a:spcPts val="0"/>
              </a:spcBef>
              <a:spcAft>
                <a:spcPts val="0"/>
              </a:spcAft>
              <a:buClr>
                <a:schemeClr val="dk1"/>
              </a:buClr>
              <a:buSzPts val="1100"/>
              <a:buFont typeface="Arial"/>
              <a:buNone/>
            </a:pPr>
            <a:r>
              <a:rPr lang="en"/>
              <a:t>	Design (draw circuit Input, processing, wireless,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e107d54d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e107d54d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e107d54d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e107d54d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ef148d6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ef148d6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ef148d6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ef148d6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e107d54d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e107d54d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Collecting weather data is essential for several reasons. For daily activities, it helps people plan and adjust their schedules based on accurate forecasts. Safety and emergency preparedness rely on weather data to issue timely warnings and alerts, potentially saving lives during natural disasters.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From an economic perspective, industries like agriculture, transportation, and energy use weather data to optimize operations and reduce losses. Long-term climate data is crucial for monitoring climate change, providing insights for mitigation and adaptation strategies.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Environmental protection efforts benefit from weather data by monitoring conditions that affect natural resources and wildlife. Scientific research relies on this data to improve forecasting models and understand atmospheric phenomena. Finally, public health initiatives use weather data to monitor conditions like heatwaves and air quality, helping protect community health.</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ce95628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ce95628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595959"/>
                </a:solidFill>
              </a:rPr>
              <a:t>The spatial variation within New York City’s densely built environment—including the distribution of its vegetation, varied building and other land cover typologies, and surface materials—results in differentiated heat risk at the local level.  Studies have shown that certain landscape classes are key drivers of surface temperature in cities.54 When certain landscape classes are compared with geographic patterns of social risk, they often overlap with disadvantaged neighborhoods.  As a result, the effects of extreme heat are disproportionately borne by many of the most vulnerable New Yorkers.  Temperature monitoring is a crucial component of effectively targeting heat mitigation and adaptation strategies around the city. To better understand the geography of NYC’s microclimates and differentiated vulnerability, the City is investing $300,000 to collect baseline neighborhood-level temperature information.  This will be used to assess current risk, more effectively target new initiatives in the most heat-vulnerable neighborhoods, and in the long-term, provide baseline data to accurately measure the impact of interventions.  Over the next two years, this data collection and analysis will empower the City to inform and target future capital investments in natural infrastructure; to identify operational and policy strategies that address and adapt NYC to the increasing impacts of UHI effect and extreme heat.  Finally, this work will allow us to identify the need for additional monitoring and research initiatives that can improve our knowledge of temperature variation and model the effectiveness of needed interventions.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ce956283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ece956283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Sofar developed a marine sensing platform called Spotter and deployed hundreds globally to create the largest privately-owned network of ocean sensors. Each day, this network makes more than 1.5 million real-time observations of waves and other ocean variables.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ef148d6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ef148d6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Sofar developed a marine sensing platform called Spotter and deployed hundreds globally to create the largest privately-owned network of ocean sensors. Each day, this network makes more than 1.5 million real-time observations of waves and other ocean variables.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e107d54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e107d54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throughout the 19th and early 20th centuries, weather forecasting was primitive and so often wrong that tornado forecasts were actually banned by the US Weather Bureau for fear they would cause unnecessary panic. This blind eye to the dangers cost many lives. 1925’s massive Tri-State Tornado killed 751 people in Missouri, Arkansas, and Tennessee. The Tupelo-Gainesville Tornado Outbreak of 1936 ended 454 lives across the South.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 wasn’t until a tornado hit Tinker Air Force Base on March 25, 1948, that accurate prediction became a mission for the US government. The Oklahoma air base was ravaged by a twister five days prior on March 20, wrecking aircraft and buildings. Air Force meteorologists Major Ernest J. Fawbush and Captain Robert C. Miller were tasked to predict when the next would hit. When they noticed similar conditions only 5 days later, they indeed made the first successful prediction of a tornado, and science became the focus. The early 1950s saw the advent of radar systems to monitor storm conditions, and a formal warning system followed soon after.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Dr. Reed Timmer, owner of the Dominator 3 talked about how he and his team created a probe that was launched from the Dominator 3, circled around the tornado a few times, and shot off into the upper atmosphere — 30,000 feet or so. The rocket probe, dubbed Project Skyfall, not only recorded the data but also streamed it. It was trackable and recovered in the field. It survived, too. The results were never seen in the weather community before.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e107d54d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e107d54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4.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ntia.gov/sites/default/files/publications/january_2016_spectrum_wall_chart_0.pdf" TargetMode="Externa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hyperlink" Target="https://climate.cityofnewyork.us/reports/cool-neighborhoods-nyc/" TargetMode="External"/><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sofarocean.com/" TargetMode="External"/><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hyperlink" Target="https://argo.ucsd.edu/data/" TargetMode="External"/><Relationship Id="rId8" Type="http://schemas.openxmlformats.org/officeDocument/2006/relationships/hyperlink" Target="https://sio-argo.ucsd.edu/statusbig.gi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argo.ucsd.edu/data/" TargetMode="External"/><Relationship Id="rId4" Type="http://schemas.openxmlformats.org/officeDocument/2006/relationships/hyperlink" Target="https://sio-argo.ucsd.edu/statusbig.gif" TargetMode="External"/><Relationship Id="rId5" Type="http://schemas.openxmlformats.org/officeDocument/2006/relationships/hyperlink" Target="https://argovis.colorado.edu/" TargetMode="External"/><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hyperlink" Target="https://makezine.com/article/science/storm-chasers-real-twister-tech/" TargetMode="External"/><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0" y="672"/>
            <a:ext cx="9144000" cy="5142156"/>
          </a:xfrm>
          <a:prstGeom prst="rect">
            <a:avLst/>
          </a:prstGeom>
          <a:noFill/>
          <a:ln>
            <a:noFill/>
          </a:ln>
        </p:spPr>
      </p:pic>
      <p:sp>
        <p:nvSpPr>
          <p:cNvPr id="59" name="Google Shape;59;p13"/>
          <p:cNvSpPr txBox="1"/>
          <p:nvPr>
            <p:ph type="ctrTitle"/>
          </p:nvPr>
        </p:nvSpPr>
        <p:spPr>
          <a:xfrm>
            <a:off x="344250" y="2027900"/>
            <a:ext cx="8455500" cy="89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100">
                <a:highlight>
                  <a:schemeClr val="dk1"/>
                </a:highlight>
                <a:latin typeface="EB Garamond ExtraBold"/>
                <a:ea typeface="EB Garamond ExtraBold"/>
                <a:cs typeface="EB Garamond ExtraBold"/>
                <a:sym typeface="EB Garamond ExtraBold"/>
              </a:rPr>
              <a:t>Weather &amp; Wireless Communication</a:t>
            </a:r>
            <a:endParaRPr sz="4100">
              <a:highlight>
                <a:schemeClr val="dk1"/>
              </a:highlight>
              <a:latin typeface="EB Garamond ExtraBold"/>
              <a:ea typeface="EB Garamond ExtraBold"/>
              <a:cs typeface="EB Garamond ExtraBold"/>
              <a:sym typeface="EB Garamond ExtraBold"/>
            </a:endParaRPr>
          </a:p>
        </p:txBody>
      </p:sp>
      <p:sp>
        <p:nvSpPr>
          <p:cNvPr id="60" name="Google Shape;60;p13"/>
          <p:cNvSpPr txBox="1"/>
          <p:nvPr>
            <p:ph idx="1" type="subTitle"/>
          </p:nvPr>
        </p:nvSpPr>
        <p:spPr>
          <a:xfrm>
            <a:off x="574675" y="2859300"/>
            <a:ext cx="8225100" cy="705000"/>
          </a:xfrm>
          <a:prstGeom prst="rect">
            <a:avLst/>
          </a:prstGeom>
        </p:spPr>
        <p:txBody>
          <a:bodyPr anchorCtr="0" anchor="ctr" bIns="91425" lIns="91425" spcFirstLastPara="1" rIns="91425" wrap="square" tIns="91425">
            <a:normAutofit lnSpcReduction="20000"/>
          </a:bodyPr>
          <a:lstStyle/>
          <a:p>
            <a:pPr indent="0" lvl="0" marL="0" rtl="0" algn="l">
              <a:lnSpc>
                <a:spcPct val="100000"/>
              </a:lnSpc>
              <a:spcBef>
                <a:spcPts val="0"/>
              </a:spcBef>
              <a:spcAft>
                <a:spcPts val="0"/>
              </a:spcAft>
              <a:buSzPts val="865"/>
              <a:buNone/>
            </a:pPr>
            <a:r>
              <a:rPr lang="en" sz="1916">
                <a:latin typeface="Comfortaa Light"/>
                <a:ea typeface="Comfortaa Light"/>
                <a:cs typeface="Comfortaa Light"/>
                <a:sym typeface="Comfortaa Light"/>
              </a:rPr>
              <a:t>How wireless communication enables needed real time pervasive climate data collection</a:t>
            </a:r>
            <a:endParaRPr sz="1916">
              <a:latin typeface="Comfortaa Light"/>
              <a:ea typeface="Comfortaa Light"/>
              <a:cs typeface="Comfortaa Light"/>
              <a:sym typeface="Comfortaa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Sensors</a:t>
            </a:r>
            <a:endParaRPr/>
          </a:p>
        </p:txBody>
      </p:sp>
      <p:pic>
        <p:nvPicPr>
          <p:cNvPr id="136" name="Google Shape;136;p22"/>
          <p:cNvPicPr preferRelativeResize="0"/>
          <p:nvPr/>
        </p:nvPicPr>
        <p:blipFill rotWithShape="1">
          <a:blip r:embed="rId3">
            <a:alphaModFix/>
          </a:blip>
          <a:srcRect b="14898" l="0" r="0" t="10346"/>
          <a:stretch/>
        </p:blipFill>
        <p:spPr>
          <a:xfrm>
            <a:off x="188050" y="2694500"/>
            <a:ext cx="2021526" cy="1511296"/>
          </a:xfrm>
          <a:prstGeom prst="rect">
            <a:avLst/>
          </a:prstGeom>
          <a:noFill/>
          <a:ln>
            <a:noFill/>
          </a:ln>
        </p:spPr>
      </p:pic>
      <p:pic>
        <p:nvPicPr>
          <p:cNvPr id="137" name="Google Shape;137;p22"/>
          <p:cNvPicPr preferRelativeResize="0"/>
          <p:nvPr/>
        </p:nvPicPr>
        <p:blipFill>
          <a:blip r:embed="rId4">
            <a:alphaModFix/>
          </a:blip>
          <a:stretch>
            <a:fillRect/>
          </a:stretch>
        </p:blipFill>
        <p:spPr>
          <a:xfrm>
            <a:off x="2399975" y="2694498"/>
            <a:ext cx="1716750" cy="1716750"/>
          </a:xfrm>
          <a:prstGeom prst="rect">
            <a:avLst/>
          </a:prstGeom>
          <a:noFill/>
          <a:ln>
            <a:noFill/>
          </a:ln>
        </p:spPr>
      </p:pic>
      <p:pic>
        <p:nvPicPr>
          <p:cNvPr id="138" name="Google Shape;138;p22"/>
          <p:cNvPicPr preferRelativeResize="0"/>
          <p:nvPr/>
        </p:nvPicPr>
        <p:blipFill rotWithShape="1">
          <a:blip r:embed="rId5">
            <a:alphaModFix/>
          </a:blip>
          <a:srcRect b="30646" l="26772" r="30025" t="29620"/>
          <a:stretch/>
        </p:blipFill>
        <p:spPr>
          <a:xfrm>
            <a:off x="4307125" y="3175638"/>
            <a:ext cx="1517876" cy="1254550"/>
          </a:xfrm>
          <a:prstGeom prst="rect">
            <a:avLst/>
          </a:prstGeom>
          <a:noFill/>
          <a:ln>
            <a:noFill/>
          </a:ln>
        </p:spPr>
      </p:pic>
      <p:sp>
        <p:nvSpPr>
          <p:cNvPr id="139" name="Google Shape;139;p22"/>
          <p:cNvSpPr txBox="1"/>
          <p:nvPr/>
        </p:nvSpPr>
        <p:spPr>
          <a:xfrm>
            <a:off x="4798875" y="4486225"/>
            <a:ext cx="841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0E14"/>
                </a:solidFill>
                <a:latin typeface="Oswald"/>
                <a:ea typeface="Oswald"/>
                <a:cs typeface="Oswald"/>
                <a:sym typeface="Oswald"/>
              </a:rPr>
              <a:t>BMP280</a:t>
            </a:r>
            <a:endParaRPr/>
          </a:p>
        </p:txBody>
      </p:sp>
      <p:sp>
        <p:nvSpPr>
          <p:cNvPr id="140" name="Google Shape;140;p22"/>
          <p:cNvSpPr txBox="1"/>
          <p:nvPr/>
        </p:nvSpPr>
        <p:spPr>
          <a:xfrm>
            <a:off x="476225" y="3990625"/>
            <a:ext cx="16119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0C0E14"/>
                </a:solidFill>
                <a:latin typeface="Oswald"/>
                <a:ea typeface="Oswald"/>
                <a:cs typeface="Oswald"/>
                <a:sym typeface="Oswald"/>
              </a:rPr>
              <a:t>DHT-22</a:t>
            </a:r>
            <a:endParaRPr b="1">
              <a:solidFill>
                <a:srgbClr val="0C0E14"/>
              </a:solidFill>
              <a:latin typeface="Oswald"/>
              <a:ea typeface="Oswald"/>
              <a:cs typeface="Oswald"/>
              <a:sym typeface="Oswald"/>
            </a:endParaRPr>
          </a:p>
          <a:p>
            <a:pPr indent="0" lvl="0" marL="0" rtl="0" algn="ctr">
              <a:lnSpc>
                <a:spcPct val="115000"/>
              </a:lnSpc>
              <a:spcBef>
                <a:spcPts val="0"/>
              </a:spcBef>
              <a:spcAft>
                <a:spcPts val="0"/>
              </a:spcAft>
              <a:buNone/>
            </a:pPr>
            <a:r>
              <a:rPr lang="en">
                <a:solidFill>
                  <a:srgbClr val="0C0E14"/>
                </a:solidFill>
                <a:latin typeface="Oswald"/>
                <a:ea typeface="Oswald"/>
                <a:cs typeface="Oswald"/>
                <a:sym typeface="Oswald"/>
              </a:rPr>
              <a:t>Humidity</a:t>
            </a:r>
            <a:endParaRPr>
              <a:solidFill>
                <a:srgbClr val="0C0E14"/>
              </a:solidFill>
              <a:latin typeface="Oswald"/>
              <a:ea typeface="Oswald"/>
              <a:cs typeface="Oswald"/>
              <a:sym typeface="Oswald"/>
            </a:endParaRPr>
          </a:p>
          <a:p>
            <a:pPr indent="0" lvl="0" marL="0" rtl="0" algn="ctr">
              <a:lnSpc>
                <a:spcPct val="115000"/>
              </a:lnSpc>
              <a:spcBef>
                <a:spcPts val="0"/>
              </a:spcBef>
              <a:spcAft>
                <a:spcPts val="0"/>
              </a:spcAft>
              <a:buNone/>
            </a:pPr>
            <a:r>
              <a:rPr lang="en">
                <a:solidFill>
                  <a:srgbClr val="0C0E14"/>
                </a:solidFill>
                <a:latin typeface="Oswald"/>
                <a:ea typeface="Oswald"/>
                <a:cs typeface="Oswald"/>
                <a:sym typeface="Oswald"/>
              </a:rPr>
              <a:t>Temperature</a:t>
            </a:r>
            <a:endParaRPr>
              <a:solidFill>
                <a:srgbClr val="0C0E14"/>
              </a:solidFill>
              <a:latin typeface="Oswald"/>
              <a:ea typeface="Oswald"/>
              <a:cs typeface="Oswald"/>
              <a:sym typeface="Oswald"/>
            </a:endParaRPr>
          </a:p>
        </p:txBody>
      </p:sp>
      <p:sp>
        <p:nvSpPr>
          <p:cNvPr id="141" name="Google Shape;141;p22"/>
          <p:cNvSpPr txBox="1"/>
          <p:nvPr/>
        </p:nvSpPr>
        <p:spPr>
          <a:xfrm>
            <a:off x="2903025" y="4362325"/>
            <a:ext cx="589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0C0E14"/>
                </a:solidFill>
                <a:latin typeface="Oswald"/>
                <a:ea typeface="Oswald"/>
                <a:cs typeface="Oswald"/>
                <a:sym typeface="Oswald"/>
              </a:rPr>
              <a:t>RTC</a:t>
            </a:r>
            <a:endParaRPr b="1">
              <a:solidFill>
                <a:srgbClr val="0C0E14"/>
              </a:solidFill>
              <a:latin typeface="Oswald"/>
              <a:ea typeface="Oswald"/>
              <a:cs typeface="Oswald"/>
              <a:sym typeface="Oswald"/>
            </a:endParaRPr>
          </a:p>
          <a:p>
            <a:pPr indent="0" lvl="0" marL="0" rtl="0" algn="ctr">
              <a:lnSpc>
                <a:spcPct val="115000"/>
              </a:lnSpc>
              <a:spcBef>
                <a:spcPts val="0"/>
              </a:spcBef>
              <a:spcAft>
                <a:spcPts val="0"/>
              </a:spcAft>
              <a:buNone/>
            </a:pPr>
            <a:r>
              <a:rPr lang="en">
                <a:solidFill>
                  <a:srgbClr val="0C0E14"/>
                </a:solidFill>
                <a:latin typeface="Oswald"/>
                <a:ea typeface="Oswald"/>
                <a:cs typeface="Oswald"/>
                <a:sym typeface="Oswald"/>
              </a:rPr>
              <a:t>Time</a:t>
            </a:r>
            <a:endParaRPr>
              <a:solidFill>
                <a:srgbClr val="0C0E14"/>
              </a:solidFill>
              <a:latin typeface="Oswald"/>
              <a:ea typeface="Oswald"/>
              <a:cs typeface="Oswald"/>
              <a:sym typeface="Oswald"/>
            </a:endParaRPr>
          </a:p>
        </p:txBody>
      </p:sp>
      <p:pic>
        <p:nvPicPr>
          <p:cNvPr id="142" name="Google Shape;142;p22"/>
          <p:cNvPicPr preferRelativeResize="0"/>
          <p:nvPr/>
        </p:nvPicPr>
        <p:blipFill>
          <a:blip r:embed="rId6">
            <a:alphaModFix/>
          </a:blip>
          <a:stretch>
            <a:fillRect/>
          </a:stretch>
        </p:blipFill>
        <p:spPr>
          <a:xfrm rot="-716070">
            <a:off x="2672203" y="609826"/>
            <a:ext cx="2901233" cy="2172297"/>
          </a:xfrm>
          <a:prstGeom prst="rect">
            <a:avLst/>
          </a:prstGeom>
          <a:noFill/>
          <a:ln>
            <a:noFill/>
          </a:ln>
        </p:spPr>
      </p:pic>
      <p:pic>
        <p:nvPicPr>
          <p:cNvPr id="143" name="Google Shape;143;p22"/>
          <p:cNvPicPr preferRelativeResize="0"/>
          <p:nvPr/>
        </p:nvPicPr>
        <p:blipFill rotWithShape="1">
          <a:blip r:embed="rId7">
            <a:alphaModFix/>
          </a:blip>
          <a:srcRect b="0" l="0" r="54389" t="19762"/>
          <a:stretch/>
        </p:blipFill>
        <p:spPr>
          <a:xfrm rot="-1615225">
            <a:off x="5970242" y="466534"/>
            <a:ext cx="2657867" cy="3379407"/>
          </a:xfrm>
          <a:prstGeom prst="rect">
            <a:avLst/>
          </a:prstGeom>
          <a:noFill/>
          <a:ln>
            <a:noFill/>
          </a:ln>
        </p:spPr>
      </p:pic>
      <p:sp>
        <p:nvSpPr>
          <p:cNvPr id="144" name="Google Shape;144;p22"/>
          <p:cNvSpPr txBox="1"/>
          <p:nvPr/>
        </p:nvSpPr>
        <p:spPr>
          <a:xfrm>
            <a:off x="6540175" y="3990625"/>
            <a:ext cx="1518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0C0E14"/>
                </a:solidFill>
                <a:latin typeface="Oswald"/>
                <a:ea typeface="Oswald"/>
                <a:cs typeface="Oswald"/>
                <a:sym typeface="Oswald"/>
              </a:rPr>
              <a:t>Anemometer</a:t>
            </a:r>
            <a:endParaRPr b="1">
              <a:solidFill>
                <a:srgbClr val="0C0E14"/>
              </a:solidFill>
              <a:latin typeface="Oswald"/>
              <a:ea typeface="Oswald"/>
              <a:cs typeface="Oswald"/>
              <a:sym typeface="Oswald"/>
            </a:endParaRPr>
          </a:p>
          <a:p>
            <a:pPr indent="0" lvl="0" marL="0" rtl="0" algn="ctr">
              <a:lnSpc>
                <a:spcPct val="115000"/>
              </a:lnSpc>
              <a:spcBef>
                <a:spcPts val="0"/>
              </a:spcBef>
              <a:spcAft>
                <a:spcPts val="0"/>
              </a:spcAft>
              <a:buNone/>
            </a:pPr>
            <a:r>
              <a:rPr lang="en">
                <a:solidFill>
                  <a:srgbClr val="0C0E14"/>
                </a:solidFill>
                <a:latin typeface="Oswald"/>
                <a:ea typeface="Oswald"/>
                <a:cs typeface="Oswald"/>
                <a:sym typeface="Oswald"/>
              </a:rPr>
              <a:t>Wind Speed</a:t>
            </a:r>
            <a:endParaRPr>
              <a:solidFill>
                <a:srgbClr val="0C0E14"/>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2765400" y="1113300"/>
            <a:ext cx="1898100" cy="3674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0" name="Google Shape;150;p23"/>
          <p:cNvSpPr/>
          <p:nvPr/>
        </p:nvSpPr>
        <p:spPr>
          <a:xfrm>
            <a:off x="6194750" y="1113300"/>
            <a:ext cx="2204700" cy="3674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1" name="Google Shape;151;p23"/>
          <p:cNvSpPr/>
          <p:nvPr/>
        </p:nvSpPr>
        <p:spPr>
          <a:xfrm>
            <a:off x="687525" y="1113300"/>
            <a:ext cx="1898100" cy="3674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2" name="Google Shape;152;p23"/>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Wireless Data Flow </a:t>
            </a:r>
            <a:endParaRPr/>
          </a:p>
        </p:txBody>
      </p:sp>
      <p:sp>
        <p:nvSpPr>
          <p:cNvPr id="153" name="Google Shape;153;p23"/>
          <p:cNvSpPr/>
          <p:nvPr/>
        </p:nvSpPr>
        <p:spPr>
          <a:xfrm>
            <a:off x="757075" y="1361625"/>
            <a:ext cx="1667400" cy="1303800"/>
          </a:xfrm>
          <a:prstGeom prst="rightArrow">
            <a:avLst>
              <a:gd fmla="val 50000" name="adj1"/>
              <a:gd fmla="val 50000" name="adj2"/>
            </a:avLst>
          </a:prstGeom>
          <a:solidFill>
            <a:schemeClr val="dk2"/>
          </a:solidFill>
          <a:ln cap="flat" cmpd="sng" w="9525">
            <a:solidFill>
              <a:srgbClr val="0C0E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INPUT</a:t>
            </a:r>
            <a:endParaRPr>
              <a:solidFill>
                <a:schemeClr val="lt1"/>
              </a:solidFill>
            </a:endParaRPr>
          </a:p>
        </p:txBody>
      </p:sp>
      <p:sp>
        <p:nvSpPr>
          <p:cNvPr id="154" name="Google Shape;154;p23"/>
          <p:cNvSpPr/>
          <p:nvPr/>
        </p:nvSpPr>
        <p:spPr>
          <a:xfrm>
            <a:off x="2904600" y="1361613"/>
            <a:ext cx="1667400" cy="1303800"/>
          </a:xfrm>
          <a:prstGeom prst="rightArrow">
            <a:avLst>
              <a:gd fmla="val 50000" name="adj1"/>
              <a:gd fmla="val 50000" name="adj2"/>
            </a:avLst>
          </a:prstGeom>
          <a:solidFill>
            <a:schemeClr val="dk2"/>
          </a:solidFill>
          <a:ln cap="flat" cmpd="sng" w="9525">
            <a:solidFill>
              <a:srgbClr val="0C0E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PROCESS</a:t>
            </a:r>
            <a:endParaRPr>
              <a:solidFill>
                <a:schemeClr val="lt1"/>
              </a:solidFill>
            </a:endParaRPr>
          </a:p>
        </p:txBody>
      </p:sp>
      <p:sp>
        <p:nvSpPr>
          <p:cNvPr id="155" name="Google Shape;155;p23"/>
          <p:cNvSpPr/>
          <p:nvPr/>
        </p:nvSpPr>
        <p:spPr>
          <a:xfrm>
            <a:off x="6264400" y="1361625"/>
            <a:ext cx="1974000" cy="1303800"/>
          </a:xfrm>
          <a:prstGeom prst="rightArrow">
            <a:avLst>
              <a:gd fmla="val 50000" name="adj1"/>
              <a:gd fmla="val 50000" name="adj2"/>
            </a:avLst>
          </a:prstGeom>
          <a:solidFill>
            <a:schemeClr val="dk2"/>
          </a:solidFill>
          <a:ln cap="flat" cmpd="sng" w="9525">
            <a:solidFill>
              <a:srgbClr val="0C0E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OUTPUT</a:t>
            </a:r>
            <a:endParaRPr>
              <a:solidFill>
                <a:schemeClr val="lt1"/>
              </a:solidFill>
            </a:endParaRPr>
          </a:p>
        </p:txBody>
      </p:sp>
      <p:sp>
        <p:nvSpPr>
          <p:cNvPr id="156" name="Google Shape;156;p23"/>
          <p:cNvSpPr txBox="1"/>
          <p:nvPr/>
        </p:nvSpPr>
        <p:spPr>
          <a:xfrm>
            <a:off x="757075" y="2876550"/>
            <a:ext cx="1737000" cy="1459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rgbClr val="0C0E14"/>
                </a:solidFill>
                <a:latin typeface="Oswald"/>
                <a:ea typeface="Oswald"/>
                <a:cs typeface="Oswald"/>
                <a:sym typeface="Oswald"/>
              </a:rPr>
              <a:t>Sensors</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DHT-11</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BMP280</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BMP680</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Anemometer</a:t>
            </a:r>
            <a:endParaRPr b="1" sz="1700">
              <a:solidFill>
                <a:srgbClr val="0C0E14"/>
              </a:solidFill>
              <a:latin typeface="Oswald"/>
              <a:ea typeface="Oswald"/>
              <a:cs typeface="Oswald"/>
              <a:sym typeface="Oswald"/>
            </a:endParaRPr>
          </a:p>
        </p:txBody>
      </p:sp>
      <p:sp>
        <p:nvSpPr>
          <p:cNvPr id="157" name="Google Shape;157;p23"/>
          <p:cNvSpPr txBox="1"/>
          <p:nvPr/>
        </p:nvSpPr>
        <p:spPr>
          <a:xfrm>
            <a:off x="2880750" y="2935075"/>
            <a:ext cx="1667400" cy="119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0E14"/>
                </a:solidFill>
                <a:latin typeface="Oswald"/>
                <a:ea typeface="Oswald"/>
                <a:cs typeface="Oswald"/>
                <a:sym typeface="Oswald"/>
              </a:rPr>
              <a:t>Microprocessors</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Uno</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ESP32</a:t>
            </a:r>
            <a:endParaRPr b="1">
              <a:solidFill>
                <a:srgbClr val="0C0E14"/>
              </a:solidFill>
              <a:latin typeface="Oswald"/>
              <a:ea typeface="Oswald"/>
              <a:cs typeface="Oswald"/>
              <a:sym typeface="Oswald"/>
            </a:endParaRPr>
          </a:p>
          <a:p>
            <a:pPr indent="-323850" lvl="0" marL="457200" rtl="0" algn="l">
              <a:lnSpc>
                <a:spcPct val="115000"/>
              </a:lnSpc>
              <a:spcBef>
                <a:spcPts val="0"/>
              </a:spcBef>
              <a:spcAft>
                <a:spcPts val="0"/>
              </a:spcAft>
              <a:buClr>
                <a:srgbClr val="0C0E14"/>
              </a:buClr>
              <a:buSzPts val="1500"/>
              <a:buFont typeface="Oswald"/>
              <a:buChar char="●"/>
            </a:pPr>
            <a:r>
              <a:rPr b="1" lang="en">
                <a:solidFill>
                  <a:srgbClr val="0C0E14"/>
                </a:solidFill>
                <a:latin typeface="Oswald"/>
                <a:ea typeface="Oswald"/>
                <a:cs typeface="Oswald"/>
                <a:sym typeface="Oswald"/>
              </a:rPr>
              <a:t>XIAO</a:t>
            </a:r>
            <a:endParaRPr b="1" sz="1700">
              <a:solidFill>
                <a:srgbClr val="0C0E14"/>
              </a:solidFill>
              <a:latin typeface="Oswald"/>
              <a:ea typeface="Oswald"/>
              <a:cs typeface="Oswald"/>
              <a:sym typeface="Oswald"/>
            </a:endParaRPr>
          </a:p>
        </p:txBody>
      </p:sp>
      <p:sp>
        <p:nvSpPr>
          <p:cNvPr id="158" name="Google Shape;158;p23"/>
          <p:cNvSpPr txBox="1"/>
          <p:nvPr/>
        </p:nvSpPr>
        <p:spPr>
          <a:xfrm>
            <a:off x="6194750" y="2724150"/>
            <a:ext cx="23565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latin typeface="Oswald"/>
                <a:ea typeface="Oswald"/>
                <a:cs typeface="Oswald"/>
                <a:sym typeface="Oswald"/>
              </a:rPr>
              <a:t>Storage</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Database (MySQL</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Cloud</a:t>
            </a:r>
            <a:endParaRPr b="1">
              <a:solidFill>
                <a:schemeClr val="dk2"/>
              </a:solidFill>
              <a:latin typeface="Oswald"/>
              <a:ea typeface="Oswald"/>
              <a:cs typeface="Oswald"/>
              <a:sym typeface="Oswald"/>
            </a:endParaRPr>
          </a:p>
          <a:p>
            <a:pPr indent="0" lvl="0" marL="0" rtl="0" algn="l">
              <a:lnSpc>
                <a:spcPct val="115000"/>
              </a:lnSpc>
              <a:spcBef>
                <a:spcPts val="0"/>
              </a:spcBef>
              <a:spcAft>
                <a:spcPts val="0"/>
              </a:spcAft>
              <a:buNone/>
            </a:pPr>
            <a:r>
              <a:rPr b="1" lang="en">
                <a:solidFill>
                  <a:schemeClr val="dk2"/>
                </a:solidFill>
                <a:latin typeface="Oswald"/>
                <a:ea typeface="Oswald"/>
                <a:cs typeface="Oswald"/>
                <a:sym typeface="Oswald"/>
              </a:rPr>
              <a:t>Display</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LCD (16x2)</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Mobile App (Blynk)</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16x16 LED Matrix</a:t>
            </a:r>
            <a:endParaRPr b="1">
              <a:solidFill>
                <a:schemeClr val="dk2"/>
              </a:solidFill>
              <a:latin typeface="Oswald"/>
              <a:ea typeface="Oswald"/>
              <a:cs typeface="Oswald"/>
              <a:sym typeface="Oswald"/>
            </a:endParaRPr>
          </a:p>
          <a:p>
            <a:pPr indent="-317500" lvl="0" marL="457200" rtl="0" algn="l">
              <a:lnSpc>
                <a:spcPct val="115000"/>
              </a:lnSpc>
              <a:spcBef>
                <a:spcPts val="0"/>
              </a:spcBef>
              <a:spcAft>
                <a:spcPts val="0"/>
              </a:spcAft>
              <a:buClr>
                <a:schemeClr val="dk2"/>
              </a:buClr>
              <a:buSzPts val="1400"/>
              <a:buFont typeface="Oswald"/>
              <a:buChar char="●"/>
            </a:pPr>
            <a:r>
              <a:rPr b="1" lang="en">
                <a:solidFill>
                  <a:schemeClr val="dk2"/>
                </a:solidFill>
                <a:latin typeface="Oswald"/>
                <a:ea typeface="Oswald"/>
                <a:cs typeface="Oswald"/>
                <a:sym typeface="Oswald"/>
              </a:rPr>
              <a:t>Web page (Adafruit IO)</a:t>
            </a:r>
            <a:endParaRPr b="1" sz="1500">
              <a:solidFill>
                <a:schemeClr val="dk2"/>
              </a:solidFill>
              <a:latin typeface="Oswald"/>
              <a:ea typeface="Oswald"/>
              <a:cs typeface="Oswald"/>
              <a:sym typeface="Oswald"/>
            </a:endParaRPr>
          </a:p>
        </p:txBody>
      </p:sp>
      <p:pic>
        <p:nvPicPr>
          <p:cNvPr id="159" name="Google Shape;159;p23"/>
          <p:cNvPicPr preferRelativeResize="0"/>
          <p:nvPr/>
        </p:nvPicPr>
        <p:blipFill>
          <a:blip r:embed="rId3">
            <a:alphaModFix/>
          </a:blip>
          <a:stretch>
            <a:fillRect/>
          </a:stretch>
        </p:blipFill>
        <p:spPr>
          <a:xfrm rot="5400000">
            <a:off x="4779013" y="1363413"/>
            <a:ext cx="1300224" cy="1300224"/>
          </a:xfrm>
          <a:prstGeom prst="rect">
            <a:avLst/>
          </a:prstGeom>
          <a:noFill/>
          <a:ln>
            <a:noFill/>
          </a:ln>
        </p:spPr>
      </p:pic>
      <p:sp>
        <p:nvSpPr>
          <p:cNvPr id="160" name="Google Shape;160;p23"/>
          <p:cNvSpPr txBox="1"/>
          <p:nvPr/>
        </p:nvSpPr>
        <p:spPr>
          <a:xfrm>
            <a:off x="4663525" y="2910750"/>
            <a:ext cx="1531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0E14"/>
                </a:solidFill>
                <a:latin typeface="Oswald"/>
                <a:ea typeface="Oswald"/>
                <a:cs typeface="Oswald"/>
                <a:sym typeface="Oswald"/>
              </a:rPr>
              <a:t>Wireless tech</a:t>
            </a:r>
            <a:endParaRPr b="1">
              <a:solidFill>
                <a:srgbClr val="0C0E14"/>
              </a:solidFill>
              <a:latin typeface="Oswald"/>
              <a:ea typeface="Oswald"/>
              <a:cs typeface="Oswald"/>
              <a:sym typeface="Oswald"/>
            </a:endParaRPr>
          </a:p>
          <a:p>
            <a:pPr indent="-317500" lvl="0" marL="457200" rtl="0" algn="l">
              <a:lnSpc>
                <a:spcPct val="115000"/>
              </a:lnSpc>
              <a:spcBef>
                <a:spcPts val="0"/>
              </a:spcBef>
              <a:spcAft>
                <a:spcPts val="0"/>
              </a:spcAft>
              <a:buClr>
                <a:srgbClr val="0C0E14"/>
              </a:buClr>
              <a:buSzPts val="1400"/>
              <a:buFont typeface="Oswald"/>
              <a:buChar char="●"/>
            </a:pPr>
            <a:r>
              <a:rPr b="1" lang="en">
                <a:solidFill>
                  <a:srgbClr val="0C0E14"/>
                </a:solidFill>
                <a:latin typeface="Oswald"/>
                <a:ea typeface="Oswald"/>
                <a:cs typeface="Oswald"/>
                <a:sym typeface="Oswald"/>
              </a:rPr>
              <a:t>Bluetooth</a:t>
            </a:r>
            <a:endParaRPr b="1">
              <a:solidFill>
                <a:srgbClr val="0C0E14"/>
              </a:solidFill>
              <a:latin typeface="Oswald"/>
              <a:ea typeface="Oswald"/>
              <a:cs typeface="Oswald"/>
              <a:sym typeface="Oswald"/>
            </a:endParaRPr>
          </a:p>
          <a:p>
            <a:pPr indent="-317500" lvl="0" marL="457200" rtl="0" algn="l">
              <a:lnSpc>
                <a:spcPct val="115000"/>
              </a:lnSpc>
              <a:spcBef>
                <a:spcPts val="0"/>
              </a:spcBef>
              <a:spcAft>
                <a:spcPts val="0"/>
              </a:spcAft>
              <a:buClr>
                <a:srgbClr val="0C0E14"/>
              </a:buClr>
              <a:buSzPts val="1400"/>
              <a:buFont typeface="Oswald"/>
              <a:buChar char="●"/>
            </a:pPr>
            <a:r>
              <a:rPr b="1" lang="en">
                <a:solidFill>
                  <a:srgbClr val="0C0E14"/>
                </a:solidFill>
                <a:latin typeface="Oswald"/>
                <a:ea typeface="Oswald"/>
                <a:cs typeface="Oswald"/>
                <a:sym typeface="Oswald"/>
              </a:rPr>
              <a:t>WiFi</a:t>
            </a:r>
            <a:endParaRPr b="1">
              <a:solidFill>
                <a:srgbClr val="0C0E14"/>
              </a:solidFill>
              <a:latin typeface="Oswald"/>
              <a:ea typeface="Oswald"/>
              <a:cs typeface="Oswald"/>
              <a:sym typeface="Oswald"/>
            </a:endParaRPr>
          </a:p>
          <a:p>
            <a:pPr indent="-317500" lvl="0" marL="457200" rtl="0" algn="l">
              <a:lnSpc>
                <a:spcPct val="115000"/>
              </a:lnSpc>
              <a:spcBef>
                <a:spcPts val="0"/>
              </a:spcBef>
              <a:spcAft>
                <a:spcPts val="0"/>
              </a:spcAft>
              <a:buClr>
                <a:srgbClr val="0C0E14"/>
              </a:buClr>
              <a:buSzPts val="1400"/>
              <a:buFont typeface="Oswald"/>
              <a:buChar char="●"/>
            </a:pPr>
            <a:r>
              <a:rPr b="1" lang="en">
                <a:solidFill>
                  <a:srgbClr val="0C0E14"/>
                </a:solidFill>
                <a:latin typeface="Oswald"/>
                <a:ea typeface="Oswald"/>
                <a:cs typeface="Oswald"/>
                <a:sym typeface="Oswald"/>
              </a:rPr>
              <a:t>nRF24</a:t>
            </a:r>
            <a:endParaRPr b="1">
              <a:solidFill>
                <a:srgbClr val="0C0E14"/>
              </a:solidFill>
              <a:latin typeface="Oswald"/>
              <a:ea typeface="Oswald"/>
              <a:cs typeface="Oswald"/>
              <a:sym typeface="Oswald"/>
            </a:endParaRPr>
          </a:p>
          <a:p>
            <a:pPr indent="-317500" lvl="0" marL="457200" rtl="0" algn="l">
              <a:lnSpc>
                <a:spcPct val="115000"/>
              </a:lnSpc>
              <a:spcBef>
                <a:spcPts val="0"/>
              </a:spcBef>
              <a:spcAft>
                <a:spcPts val="0"/>
              </a:spcAft>
              <a:buClr>
                <a:srgbClr val="0C0E14"/>
              </a:buClr>
              <a:buSzPts val="1400"/>
              <a:buFont typeface="Oswald"/>
              <a:buChar char="●"/>
            </a:pPr>
            <a:r>
              <a:rPr b="1" lang="en">
                <a:solidFill>
                  <a:srgbClr val="0C0E14"/>
                </a:solidFill>
                <a:latin typeface="Oswald"/>
                <a:ea typeface="Oswald"/>
                <a:cs typeface="Oswald"/>
                <a:sym typeface="Oswald"/>
              </a:rPr>
              <a:t>GSM</a:t>
            </a:r>
            <a:endParaRPr b="1" sz="1700">
              <a:solidFill>
                <a:srgbClr val="0C0E14"/>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21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Electromagnetic Spectrum</a:t>
            </a:r>
            <a:endParaRPr/>
          </a:p>
        </p:txBody>
      </p:sp>
      <p:pic>
        <p:nvPicPr>
          <p:cNvPr id="166" name="Google Shape;166;p24"/>
          <p:cNvPicPr preferRelativeResize="0"/>
          <p:nvPr/>
        </p:nvPicPr>
        <p:blipFill>
          <a:blip r:embed="rId3">
            <a:alphaModFix/>
          </a:blip>
          <a:stretch>
            <a:fillRect/>
          </a:stretch>
        </p:blipFill>
        <p:spPr>
          <a:xfrm>
            <a:off x="311700" y="783500"/>
            <a:ext cx="8694650" cy="424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Wireless = Radio</a:t>
            </a:r>
            <a:endParaRPr/>
          </a:p>
        </p:txBody>
      </p:sp>
      <p:sp>
        <p:nvSpPr>
          <p:cNvPr id="172" name="Google Shape;172;p25"/>
          <p:cNvSpPr txBox="1"/>
          <p:nvPr/>
        </p:nvSpPr>
        <p:spPr>
          <a:xfrm>
            <a:off x="0" y="4639575"/>
            <a:ext cx="868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https://www.ntia.gov/sites/default/files/publications/january_2016_spectrum_wall_chart_0.pdf</a:t>
            </a:r>
            <a:r>
              <a:rPr lang="en" sz="1100"/>
              <a:t> </a:t>
            </a:r>
            <a:endParaRPr sz="1100"/>
          </a:p>
        </p:txBody>
      </p:sp>
      <p:pic>
        <p:nvPicPr>
          <p:cNvPr id="173" name="Google Shape;173;p25"/>
          <p:cNvPicPr preferRelativeResize="0"/>
          <p:nvPr/>
        </p:nvPicPr>
        <p:blipFill>
          <a:blip r:embed="rId4">
            <a:alphaModFix/>
          </a:blip>
          <a:stretch>
            <a:fillRect/>
          </a:stretch>
        </p:blipFill>
        <p:spPr>
          <a:xfrm>
            <a:off x="2540584" y="445025"/>
            <a:ext cx="6603418" cy="4222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Frequency Ranges</a:t>
            </a:r>
            <a:endParaRPr/>
          </a:p>
        </p:txBody>
      </p:sp>
      <p:pic>
        <p:nvPicPr>
          <p:cNvPr id="179" name="Google Shape;179;p26"/>
          <p:cNvPicPr preferRelativeResize="0"/>
          <p:nvPr/>
        </p:nvPicPr>
        <p:blipFill rotWithShape="1">
          <a:blip r:embed="rId3">
            <a:alphaModFix/>
          </a:blip>
          <a:srcRect b="0" l="0" r="0" t="5855"/>
          <a:stretch/>
        </p:blipFill>
        <p:spPr>
          <a:xfrm>
            <a:off x="2869475" y="445025"/>
            <a:ext cx="6197852" cy="4649075"/>
          </a:xfrm>
          <a:prstGeom prst="rect">
            <a:avLst/>
          </a:prstGeom>
          <a:noFill/>
          <a:ln>
            <a:noFill/>
          </a:ln>
        </p:spPr>
      </p:pic>
      <p:sp>
        <p:nvSpPr>
          <p:cNvPr id="180" name="Google Shape;180;p26"/>
          <p:cNvSpPr txBox="1"/>
          <p:nvPr/>
        </p:nvSpPr>
        <p:spPr>
          <a:xfrm>
            <a:off x="311700" y="1458263"/>
            <a:ext cx="2956500" cy="29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chemeClr val="dk2"/>
                </a:solidFill>
                <a:highlight>
                  <a:schemeClr val="dk1"/>
                </a:highlight>
              </a:rPr>
              <a:t>Why Ranges Exist:</a:t>
            </a:r>
            <a:endParaRPr b="1" sz="1000">
              <a:solidFill>
                <a:schemeClr val="dk2"/>
              </a:solidFill>
              <a:highlight>
                <a:schemeClr val="dk1"/>
              </a:highlight>
            </a:endParaRPr>
          </a:p>
          <a:p>
            <a:pPr indent="0" lvl="0" marL="457200" rtl="0" algn="l">
              <a:lnSpc>
                <a:spcPct val="100000"/>
              </a:lnSpc>
              <a:spcBef>
                <a:spcPts val="0"/>
              </a:spcBef>
              <a:spcAft>
                <a:spcPts val="0"/>
              </a:spcAft>
              <a:buNone/>
            </a:pPr>
            <a:r>
              <a:rPr b="1" lang="en" sz="1000">
                <a:solidFill>
                  <a:schemeClr val="dk2"/>
                </a:solidFill>
              </a:rPr>
              <a:t>Interference Management</a:t>
            </a:r>
            <a:endParaRPr b="1" sz="1000">
              <a:solidFill>
                <a:schemeClr val="dk2"/>
              </a:solidFill>
            </a:endParaRPr>
          </a:p>
          <a:p>
            <a:pPr indent="0" lvl="0" marL="457200" rtl="0" algn="l">
              <a:lnSpc>
                <a:spcPct val="100000"/>
              </a:lnSpc>
              <a:spcBef>
                <a:spcPts val="0"/>
              </a:spcBef>
              <a:spcAft>
                <a:spcPts val="0"/>
              </a:spcAft>
              <a:buNone/>
            </a:pPr>
            <a:r>
              <a:rPr b="1" lang="en" sz="1000">
                <a:solidFill>
                  <a:schemeClr val="dk2"/>
                </a:solidFill>
              </a:rPr>
              <a:t>Regulatory Compliance</a:t>
            </a:r>
            <a:endParaRPr sz="1000">
              <a:solidFill>
                <a:schemeClr val="dk2"/>
              </a:solidFill>
            </a:endParaRPr>
          </a:p>
          <a:p>
            <a:pPr indent="0" lvl="0" marL="457200" rtl="0" algn="l">
              <a:lnSpc>
                <a:spcPct val="100000"/>
              </a:lnSpc>
              <a:spcBef>
                <a:spcPts val="0"/>
              </a:spcBef>
              <a:spcAft>
                <a:spcPts val="0"/>
              </a:spcAft>
              <a:buNone/>
            </a:pPr>
            <a:r>
              <a:rPr b="1" lang="en" sz="1000">
                <a:solidFill>
                  <a:schemeClr val="dk2"/>
                </a:solidFill>
              </a:rPr>
              <a:t>Technology Needs</a:t>
            </a:r>
            <a:endParaRPr sz="1000">
              <a:solidFill>
                <a:schemeClr val="dk2"/>
              </a:solidFill>
            </a:endParaRPr>
          </a:p>
          <a:p>
            <a:pPr indent="0" lvl="0" marL="0" rtl="0" algn="l">
              <a:lnSpc>
                <a:spcPct val="100000"/>
              </a:lnSpc>
              <a:spcBef>
                <a:spcPts val="0"/>
              </a:spcBef>
              <a:spcAft>
                <a:spcPts val="0"/>
              </a:spcAft>
              <a:buNone/>
            </a:pPr>
            <a:r>
              <a:t/>
            </a:r>
            <a:endParaRPr sz="1000">
              <a:solidFill>
                <a:schemeClr val="dk2"/>
              </a:solidFill>
            </a:endParaRPr>
          </a:p>
          <a:p>
            <a:pPr indent="0" lvl="0" marL="0" rtl="0" algn="l">
              <a:lnSpc>
                <a:spcPct val="100000"/>
              </a:lnSpc>
              <a:spcBef>
                <a:spcPts val="0"/>
              </a:spcBef>
              <a:spcAft>
                <a:spcPts val="0"/>
              </a:spcAft>
              <a:buNone/>
            </a:pPr>
            <a:r>
              <a:rPr b="1" lang="en" sz="1000">
                <a:solidFill>
                  <a:schemeClr val="dk2"/>
                </a:solidFill>
                <a:highlight>
                  <a:schemeClr val="dk1"/>
                </a:highlight>
              </a:rPr>
              <a:t>Broad Ranges</a:t>
            </a:r>
            <a:endParaRPr b="1" sz="1000">
              <a:solidFill>
                <a:schemeClr val="dk2"/>
              </a:solidFill>
              <a:highlight>
                <a:schemeClr val="dk1"/>
              </a:highlight>
            </a:endParaRPr>
          </a:p>
          <a:p>
            <a:pPr indent="0" lvl="0" marL="457200" rtl="0" algn="l">
              <a:lnSpc>
                <a:spcPct val="115000"/>
              </a:lnSpc>
              <a:spcBef>
                <a:spcPts val="0"/>
              </a:spcBef>
              <a:spcAft>
                <a:spcPts val="0"/>
              </a:spcAft>
              <a:buNone/>
            </a:pPr>
            <a:r>
              <a:rPr b="1" lang="en" sz="1000">
                <a:solidFill>
                  <a:schemeClr val="dk2"/>
                </a:solidFill>
              </a:rPr>
              <a:t>Higher Data Rates</a:t>
            </a:r>
            <a:endParaRPr sz="1000">
              <a:solidFill>
                <a:schemeClr val="dk2"/>
              </a:solidFill>
            </a:endParaRPr>
          </a:p>
          <a:p>
            <a:pPr indent="0" lvl="0" marL="457200" rtl="0" algn="l">
              <a:lnSpc>
                <a:spcPct val="115000"/>
              </a:lnSpc>
              <a:spcBef>
                <a:spcPts val="0"/>
              </a:spcBef>
              <a:spcAft>
                <a:spcPts val="0"/>
              </a:spcAft>
              <a:buNone/>
            </a:pPr>
            <a:r>
              <a:rPr b="1" lang="en" sz="1000">
                <a:solidFill>
                  <a:schemeClr val="dk2"/>
                </a:solidFill>
              </a:rPr>
              <a:t>Reduced Interference urban areas</a:t>
            </a:r>
            <a:endParaRPr sz="1000">
              <a:solidFill>
                <a:schemeClr val="dk2"/>
              </a:solidFill>
            </a:endParaRPr>
          </a:p>
          <a:p>
            <a:pPr indent="0" lvl="0" marL="457200" rtl="0" algn="l">
              <a:lnSpc>
                <a:spcPct val="115000"/>
              </a:lnSpc>
              <a:spcBef>
                <a:spcPts val="0"/>
              </a:spcBef>
              <a:spcAft>
                <a:spcPts val="0"/>
              </a:spcAft>
              <a:buNone/>
            </a:pPr>
            <a:r>
              <a:rPr b="1" lang="en" sz="1000">
                <a:solidFill>
                  <a:schemeClr val="dk2"/>
                </a:solidFill>
              </a:rPr>
              <a:t>Shorter Range </a:t>
            </a:r>
            <a:br>
              <a:rPr b="1" lang="en" sz="1000">
                <a:solidFill>
                  <a:schemeClr val="dk2"/>
                </a:solidFill>
              </a:rPr>
            </a:br>
            <a:r>
              <a:rPr b="1" lang="en" sz="1000">
                <a:solidFill>
                  <a:schemeClr val="dk2"/>
                </a:solidFill>
              </a:rPr>
              <a:t>	(</a:t>
            </a:r>
            <a:r>
              <a:rPr lang="en" sz="1000">
                <a:solidFill>
                  <a:schemeClr val="dk2"/>
                </a:solidFill>
              </a:rPr>
              <a:t>obstacle penetration</a:t>
            </a:r>
            <a:r>
              <a:rPr b="1" lang="en" sz="1000">
                <a:solidFill>
                  <a:schemeClr val="dk2"/>
                </a:solidFill>
              </a:rPr>
              <a:t>)</a:t>
            </a:r>
            <a:endParaRPr sz="1000">
              <a:solidFill>
                <a:schemeClr val="dk2"/>
              </a:solidFill>
            </a:endParaRPr>
          </a:p>
          <a:p>
            <a:pPr indent="0" lvl="0" marL="0" rtl="0" algn="l">
              <a:lnSpc>
                <a:spcPct val="115000"/>
              </a:lnSpc>
              <a:spcBef>
                <a:spcPts val="0"/>
              </a:spcBef>
              <a:spcAft>
                <a:spcPts val="0"/>
              </a:spcAft>
              <a:buNone/>
            </a:pPr>
            <a:r>
              <a:t/>
            </a:r>
            <a:endParaRPr b="1" sz="100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00">
                <a:solidFill>
                  <a:schemeClr val="dk2"/>
                </a:solidFill>
                <a:highlight>
                  <a:schemeClr val="dk1"/>
                </a:highlight>
              </a:rPr>
              <a:t>Narrow Ranges</a:t>
            </a:r>
            <a:endParaRPr b="1" sz="1000">
              <a:solidFill>
                <a:schemeClr val="dk2"/>
              </a:solidFill>
              <a:highlight>
                <a:schemeClr val="dk1"/>
              </a:highlight>
            </a:endParaRPr>
          </a:p>
          <a:p>
            <a:pPr indent="0" lvl="0" marL="457200" rtl="0" algn="l">
              <a:lnSpc>
                <a:spcPct val="115000"/>
              </a:lnSpc>
              <a:spcBef>
                <a:spcPts val="0"/>
              </a:spcBef>
              <a:spcAft>
                <a:spcPts val="0"/>
              </a:spcAft>
              <a:buNone/>
            </a:pPr>
            <a:r>
              <a:rPr b="1" lang="en" sz="1000">
                <a:solidFill>
                  <a:schemeClr val="dk2"/>
                </a:solidFill>
              </a:rPr>
              <a:t>Simplicity:</a:t>
            </a:r>
            <a:r>
              <a:rPr lang="en" sz="1000">
                <a:solidFill>
                  <a:schemeClr val="dk2"/>
                </a:solidFill>
              </a:rPr>
              <a:t> </a:t>
            </a:r>
            <a:br>
              <a:rPr lang="en" sz="1000">
                <a:solidFill>
                  <a:schemeClr val="dk2"/>
                </a:solidFill>
              </a:rPr>
            </a:br>
            <a:r>
              <a:rPr lang="en" sz="1000">
                <a:solidFill>
                  <a:schemeClr val="dk2"/>
                </a:solidFill>
              </a:rPr>
              <a:t>Easier design, lower power use.</a:t>
            </a:r>
            <a:endParaRPr sz="1000">
              <a:solidFill>
                <a:schemeClr val="dk2"/>
              </a:solidFill>
            </a:endParaRPr>
          </a:p>
          <a:p>
            <a:pPr indent="0" lvl="0" marL="457200" rtl="0" algn="l">
              <a:lnSpc>
                <a:spcPct val="115000"/>
              </a:lnSpc>
              <a:spcBef>
                <a:spcPts val="0"/>
              </a:spcBef>
              <a:spcAft>
                <a:spcPts val="0"/>
              </a:spcAft>
              <a:buNone/>
            </a:pPr>
            <a:r>
              <a:rPr b="1" lang="en" sz="1000">
                <a:solidFill>
                  <a:schemeClr val="dk2"/>
                </a:solidFill>
              </a:rPr>
              <a:t>Cost-Effective devices</a:t>
            </a:r>
            <a:endParaRPr b="1" sz="1000">
              <a:solidFill>
                <a:schemeClr val="dk2"/>
              </a:solidFill>
            </a:endParaRPr>
          </a:p>
          <a:p>
            <a:pPr indent="0" lvl="0" marL="457200" rtl="0" algn="l">
              <a:lnSpc>
                <a:spcPct val="115000"/>
              </a:lnSpc>
              <a:spcBef>
                <a:spcPts val="0"/>
              </a:spcBef>
              <a:spcAft>
                <a:spcPts val="0"/>
              </a:spcAft>
              <a:buNone/>
            </a:pPr>
            <a:r>
              <a:rPr b="1" lang="en" sz="1000">
                <a:solidFill>
                  <a:schemeClr val="dk2"/>
                </a:solidFill>
              </a:rPr>
              <a:t>Compatibility</a:t>
            </a:r>
            <a:endParaRPr sz="1000">
              <a:solidFill>
                <a:schemeClr val="dk2"/>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Protocol and Handshakes</a:t>
            </a:r>
            <a:endParaRPr/>
          </a:p>
        </p:txBody>
      </p:sp>
      <p:sp>
        <p:nvSpPr>
          <p:cNvPr id="186" name="Google Shape;186;p27"/>
          <p:cNvSpPr txBox="1"/>
          <p:nvPr/>
        </p:nvSpPr>
        <p:spPr>
          <a:xfrm>
            <a:off x="311700" y="1017725"/>
            <a:ext cx="84012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A case study of communication between devices</a:t>
            </a:r>
            <a:endParaRPr sz="1800">
              <a:solidFill>
                <a:schemeClr val="dk2"/>
              </a:solidFill>
              <a:latin typeface="Playfair Display"/>
              <a:ea typeface="Playfair Display"/>
              <a:cs typeface="Playfair Display"/>
              <a:sym typeface="Playfair Display"/>
            </a:endParaRPr>
          </a:p>
        </p:txBody>
      </p:sp>
      <p:sp>
        <p:nvSpPr>
          <p:cNvPr id="187" name="Google Shape;187;p27"/>
          <p:cNvSpPr txBox="1"/>
          <p:nvPr/>
        </p:nvSpPr>
        <p:spPr>
          <a:xfrm>
            <a:off x="1062425" y="1575500"/>
            <a:ext cx="7290300" cy="29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highlight>
                  <a:schemeClr val="dk1"/>
                </a:highlight>
                <a:latin typeface="Playfair Display"/>
                <a:ea typeface="Playfair Display"/>
                <a:cs typeface="Playfair Display"/>
                <a:sym typeface="Playfair Display"/>
              </a:rPr>
              <a:t>Goal</a:t>
            </a:r>
            <a:r>
              <a:rPr b="1" lang="en">
                <a:solidFill>
                  <a:schemeClr val="dk2"/>
                </a:solidFill>
                <a:latin typeface="Playfair Display"/>
                <a:ea typeface="Playfair Display"/>
                <a:cs typeface="Playfair Display"/>
                <a:sym typeface="Playfair Display"/>
              </a:rPr>
              <a:t>: </a:t>
            </a:r>
            <a:r>
              <a:rPr lang="en">
                <a:solidFill>
                  <a:schemeClr val="dk2"/>
                </a:solidFill>
                <a:latin typeface="Playfair Display"/>
                <a:ea typeface="Playfair Display"/>
                <a:cs typeface="Playfair Display"/>
                <a:sym typeface="Playfair Display"/>
              </a:rPr>
              <a:t>transmit temperature and humidity data from a DHT sensor connected to an Arduino UNO to an ESP32 using the nRF24 wireless communication module.</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a:solidFill>
                  <a:schemeClr val="dk2"/>
                </a:solidFill>
                <a:highlight>
                  <a:schemeClr val="dk1"/>
                </a:highlight>
                <a:latin typeface="Playfair Display"/>
                <a:ea typeface="Playfair Display"/>
                <a:cs typeface="Playfair Display"/>
                <a:sym typeface="Playfair Display"/>
              </a:rPr>
              <a:t>What Happened</a:t>
            </a:r>
            <a:r>
              <a:rPr b="1" lang="en">
                <a:solidFill>
                  <a:schemeClr val="dk2"/>
                </a:solidFill>
                <a:latin typeface="Playfair Display"/>
                <a:ea typeface="Playfair Display"/>
                <a:cs typeface="Playfair Display"/>
                <a:sym typeface="Playfair Display"/>
              </a:rPr>
              <a:t>:</a:t>
            </a:r>
            <a:r>
              <a:rPr lang="en">
                <a:solidFill>
                  <a:schemeClr val="dk2"/>
                </a:solidFill>
                <a:latin typeface="Playfair Display"/>
                <a:ea typeface="Playfair Display"/>
                <a:cs typeface="Playfair Display"/>
                <a:sym typeface="Playfair Display"/>
              </a:rPr>
              <a:t> communication did not work as expected. Despite having the correct wiring and power setup, the devices were not understanding one another, leading to blank serial outputs on the receiver side.</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a:solidFill>
                  <a:schemeClr val="dk2"/>
                </a:solidFill>
                <a:highlight>
                  <a:schemeClr val="dk1"/>
                </a:highlight>
                <a:latin typeface="Playfair Display"/>
                <a:ea typeface="Playfair Display"/>
                <a:cs typeface="Playfair Display"/>
                <a:sym typeface="Playfair Display"/>
              </a:rPr>
              <a:t>Root Cause</a:t>
            </a:r>
            <a:r>
              <a:rPr lang="en">
                <a:solidFill>
                  <a:schemeClr val="dk2"/>
                </a:solidFill>
                <a:latin typeface="Playfair Display"/>
                <a:ea typeface="Playfair Display"/>
                <a:cs typeface="Playfair Display"/>
                <a:sym typeface="Playfair Display"/>
              </a:rPr>
              <a:t>: The differences in how the two processors handle data structures, memory alignment, and byte order causing the transmitted data to be misinterpreted by the receiver</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a:solidFill>
                  <a:schemeClr val="dk2"/>
                </a:solidFill>
                <a:highlight>
                  <a:schemeClr val="dk1"/>
                </a:highlight>
                <a:latin typeface="Playfair Display"/>
                <a:ea typeface="Playfair Display"/>
                <a:cs typeface="Playfair Display"/>
                <a:sym typeface="Playfair Display"/>
              </a:rPr>
              <a:t>Solution</a:t>
            </a:r>
            <a:r>
              <a:rPr b="1" lang="en">
                <a:solidFill>
                  <a:schemeClr val="dk2"/>
                </a:solidFill>
                <a:latin typeface="Playfair Display"/>
                <a:ea typeface="Playfair Display"/>
                <a:cs typeface="Playfair Display"/>
                <a:sym typeface="Playfair Display"/>
              </a:rPr>
              <a:t>: </a:t>
            </a:r>
            <a:r>
              <a:rPr lang="en">
                <a:solidFill>
                  <a:schemeClr val="dk2"/>
                </a:solidFill>
                <a:latin typeface="Playfair Display"/>
                <a:ea typeface="Playfair Display"/>
                <a:cs typeface="Playfair Display"/>
                <a:sym typeface="Playfair Display"/>
              </a:rPr>
              <a:t>a consistent data protocol by</a:t>
            </a:r>
            <a:r>
              <a:rPr lang="en">
                <a:solidFill>
                  <a:schemeClr val="dk2"/>
                </a:solidFill>
                <a:latin typeface="Playfair Display"/>
                <a:ea typeface="Playfair Display"/>
                <a:cs typeface="Playfair Display"/>
                <a:sym typeface="Playfair Display"/>
              </a:rPr>
              <a:t>:</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Serializing the data into a byte array before transmission.</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Using memcpy to ensure data integrity.</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Adding detailed serial debugging statements to trace the flow and identify issues.</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Designing a Weather Station </a:t>
            </a:r>
            <a:endParaRPr/>
          </a:p>
        </p:txBody>
      </p:sp>
      <p:sp>
        <p:nvSpPr>
          <p:cNvPr id="193" name="Google Shape;193;p28"/>
          <p:cNvSpPr txBox="1"/>
          <p:nvPr/>
        </p:nvSpPr>
        <p:spPr>
          <a:xfrm>
            <a:off x="3900175" y="5143500"/>
            <a:ext cx="3690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data do you need/want to collect?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What components do you need?</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Github, Datasheets, oh my</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94" name="Google Shape;194;p28"/>
          <p:cNvSpPr txBox="1"/>
          <p:nvPr/>
        </p:nvSpPr>
        <p:spPr>
          <a:xfrm>
            <a:off x="68025" y="1108050"/>
            <a:ext cx="4468500" cy="3192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How will you ensure your weather station is weatherproof and stable?</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What is the optimal placement for each sensor, and why?</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How will you power your weather station (e.g., battery, solar power)?</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How will you ensure accurate data transmission from your weather station to your data collection system?</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What methods will you use to calibrate your sensors for accurate readings?</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How will you protect your weather station from potential hazards like wildlife or vandalism?</a:t>
            </a:r>
            <a:endParaRPr sz="1300">
              <a:solidFill>
                <a:schemeClr val="dk2"/>
              </a:solidFill>
              <a:latin typeface="Playfair Display"/>
              <a:ea typeface="Playfair Display"/>
              <a:cs typeface="Playfair Display"/>
              <a:sym typeface="Playfair Display"/>
            </a:endParaRPr>
          </a:p>
          <a:p>
            <a:pPr indent="-311150" lvl="0" marL="457200" rtl="0" algn="l">
              <a:spcBef>
                <a:spcPts val="100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What will be your process for regularly maintaining and updating your weather station?</a:t>
            </a:r>
            <a:endParaRPr sz="1300">
              <a:solidFill>
                <a:schemeClr val="dk2"/>
              </a:solidFill>
              <a:latin typeface="Playfair Display"/>
              <a:ea typeface="Playfair Display"/>
              <a:cs typeface="Playfair Display"/>
              <a:sym typeface="Playfair Display"/>
            </a:endParaRPr>
          </a:p>
          <a:p>
            <a:pPr indent="0" lvl="0" marL="0" rtl="0" algn="l">
              <a:spcBef>
                <a:spcPts val="1000"/>
              </a:spcBef>
              <a:spcAft>
                <a:spcPts val="0"/>
              </a:spcAft>
              <a:buNone/>
            </a:pPr>
            <a:r>
              <a:t/>
            </a:r>
            <a:endParaRPr sz="1300">
              <a:solidFill>
                <a:schemeClr val="dk2"/>
              </a:solidFill>
              <a:latin typeface="Playfair Display"/>
              <a:ea typeface="Playfair Display"/>
              <a:cs typeface="Playfair Display"/>
              <a:sym typeface="Playfair Display"/>
            </a:endParaRPr>
          </a:p>
        </p:txBody>
      </p:sp>
      <p:sp>
        <p:nvSpPr>
          <p:cNvPr id="195" name="Google Shape;195;p28"/>
          <p:cNvSpPr txBox="1"/>
          <p:nvPr/>
        </p:nvSpPr>
        <p:spPr>
          <a:xfrm>
            <a:off x="4675500" y="445025"/>
            <a:ext cx="4468500" cy="43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300">
                <a:solidFill>
                  <a:schemeClr val="dk2"/>
                </a:solidFill>
                <a:latin typeface="Playfair Display"/>
                <a:ea typeface="Playfair Display"/>
                <a:cs typeface="Playfair Display"/>
                <a:sym typeface="Playfair Display"/>
              </a:rPr>
              <a:t>Understand:</a:t>
            </a:r>
            <a:endParaRPr b="1"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Review materials and their functions.</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Identify sensors, microcontroller, power source, and communication module.</a:t>
            </a:r>
            <a:endParaRPr sz="13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sz="1300">
                <a:solidFill>
                  <a:schemeClr val="dk2"/>
                </a:solidFill>
                <a:latin typeface="Playfair Display"/>
                <a:ea typeface="Playfair Display"/>
                <a:cs typeface="Playfair Display"/>
                <a:sym typeface="Playfair Display"/>
              </a:rPr>
              <a:t>Plan:</a:t>
            </a:r>
            <a:endParaRPr b="1"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Sketch a layout.</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Decide on sensor placement for accuracy.</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Ensure stability and weatherproofing.</a:t>
            </a:r>
            <a:endParaRPr sz="13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sz="1300">
                <a:solidFill>
                  <a:schemeClr val="dk2"/>
                </a:solidFill>
                <a:latin typeface="Playfair Display"/>
                <a:ea typeface="Playfair Display"/>
                <a:cs typeface="Playfair Display"/>
                <a:sym typeface="Playfair Display"/>
              </a:rPr>
              <a:t>Assemble:</a:t>
            </a:r>
            <a:endParaRPr b="1"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Connect sensors to the microcontroller.</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Secure components on a stable base.</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Test connections.</a:t>
            </a:r>
            <a:endParaRPr sz="13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sz="1300">
                <a:solidFill>
                  <a:schemeClr val="dk2"/>
                </a:solidFill>
                <a:latin typeface="Playfair Display"/>
                <a:ea typeface="Playfair Display"/>
                <a:cs typeface="Playfair Display"/>
                <a:sym typeface="Playfair Display"/>
              </a:rPr>
              <a:t>Program the Microcontroller:</a:t>
            </a:r>
            <a:endParaRPr b="1"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Write code for sensor data reading.</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Enable wireless data transmission (if applicable).</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Test and debug the code.</a:t>
            </a:r>
            <a:endParaRPr sz="13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b="1" lang="en" sz="1300">
                <a:solidFill>
                  <a:schemeClr val="dk2"/>
                </a:solidFill>
                <a:latin typeface="Playfair Display"/>
                <a:ea typeface="Playfair Display"/>
                <a:cs typeface="Playfair Display"/>
                <a:sym typeface="Playfair Display"/>
              </a:rPr>
              <a:t>Test and Calibrate:</a:t>
            </a:r>
            <a:endParaRPr b="1"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Test in a controlled environment.</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Calibrate sensors with known values.</a:t>
            </a:r>
            <a:endParaRPr sz="1300">
              <a:solidFill>
                <a:schemeClr val="dk2"/>
              </a:solidFill>
              <a:latin typeface="Playfair Display"/>
              <a:ea typeface="Playfair Display"/>
              <a:cs typeface="Playfair Display"/>
              <a:sym typeface="Playfair Display"/>
            </a:endParaRPr>
          </a:p>
          <a:p>
            <a:pPr indent="-311150" lvl="0" marL="457200" rtl="0" algn="l">
              <a:spcBef>
                <a:spcPts val="0"/>
              </a:spcBef>
              <a:spcAft>
                <a:spcPts val="0"/>
              </a:spcAft>
              <a:buClr>
                <a:schemeClr val="dk2"/>
              </a:buClr>
              <a:buSzPts val="1300"/>
              <a:buFont typeface="Playfair Display"/>
              <a:buChar char="●"/>
            </a:pPr>
            <a:r>
              <a:rPr lang="en" sz="1300">
                <a:solidFill>
                  <a:schemeClr val="dk2"/>
                </a:solidFill>
                <a:latin typeface="Playfair Display"/>
                <a:ea typeface="Playfair Display"/>
                <a:cs typeface="Playfair Display"/>
                <a:sym typeface="Playfair Display"/>
              </a:rPr>
              <a:t>Adjust for accuracy.</a:t>
            </a:r>
            <a:endParaRPr sz="13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300">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Prompts</a:t>
            </a:r>
            <a:endParaRPr/>
          </a:p>
        </p:txBody>
      </p:sp>
      <p:sp>
        <p:nvSpPr>
          <p:cNvPr id="201" name="Google Shape;201;p29"/>
          <p:cNvSpPr txBox="1"/>
          <p:nvPr>
            <p:ph idx="1" type="body"/>
          </p:nvPr>
        </p:nvSpPr>
        <p:spPr>
          <a:xfrm>
            <a:off x="311700" y="1234075"/>
            <a:ext cx="8520600" cy="28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What type of radio does this technology use?</a:t>
            </a:r>
            <a:endParaRPr/>
          </a:p>
          <a:p>
            <a:pPr indent="0" lvl="0" marL="0" rtl="0" algn="l">
              <a:spcBef>
                <a:spcPts val="1200"/>
              </a:spcBef>
              <a:spcAft>
                <a:spcPts val="0"/>
              </a:spcAft>
              <a:buClr>
                <a:schemeClr val="dk2"/>
              </a:buClr>
              <a:buSzPts val="1100"/>
              <a:buFont typeface="Arial"/>
              <a:buNone/>
            </a:pPr>
            <a:r>
              <a:rPr lang="en"/>
              <a:t>What are the power requirements for this technology?</a:t>
            </a:r>
            <a:endParaRPr/>
          </a:p>
          <a:p>
            <a:pPr indent="0" lvl="0" marL="0" rtl="0" algn="l">
              <a:spcBef>
                <a:spcPts val="1200"/>
              </a:spcBef>
              <a:spcAft>
                <a:spcPts val="0"/>
              </a:spcAft>
              <a:buClr>
                <a:schemeClr val="dk2"/>
              </a:buClr>
              <a:buSzPts val="1100"/>
              <a:buFont typeface="Arial"/>
              <a:buNone/>
            </a:pPr>
            <a:r>
              <a:rPr lang="en"/>
              <a:t>What is the typical communication range of this technology?</a:t>
            </a:r>
            <a:endParaRPr/>
          </a:p>
          <a:p>
            <a:pPr indent="0" lvl="0" marL="0" rtl="0" algn="l">
              <a:spcBef>
                <a:spcPts val="1200"/>
              </a:spcBef>
              <a:spcAft>
                <a:spcPts val="0"/>
              </a:spcAft>
              <a:buClr>
                <a:schemeClr val="dk2"/>
              </a:buClr>
              <a:buSzPts val="1100"/>
              <a:buFont typeface="Arial"/>
              <a:buNone/>
            </a:pPr>
            <a:r>
              <a:rPr lang="en"/>
              <a:t>How does this technology handle data transmission and reception?</a:t>
            </a:r>
            <a:endParaRPr/>
          </a:p>
          <a:p>
            <a:pPr indent="0" lvl="0" marL="0" rtl="0" algn="l">
              <a:spcBef>
                <a:spcPts val="1200"/>
              </a:spcBef>
              <a:spcAft>
                <a:spcPts val="1200"/>
              </a:spcAft>
              <a:buNone/>
            </a:pPr>
            <a:r>
              <a:rPr lang="en"/>
              <a:t>What are the advantages and disadvantages of using this technology in a weather station project?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WiFi (ESP32)</a:t>
            </a:r>
            <a:endParaRPr/>
          </a:p>
        </p:txBody>
      </p:sp>
      <p:pic>
        <p:nvPicPr>
          <p:cNvPr id="207" name="Google Shape;207;p30"/>
          <p:cNvPicPr preferRelativeResize="0"/>
          <p:nvPr/>
        </p:nvPicPr>
        <p:blipFill rotWithShape="1">
          <a:blip r:embed="rId3">
            <a:alphaModFix/>
          </a:blip>
          <a:srcRect b="0" l="26964" r="34410" t="0"/>
          <a:stretch/>
        </p:blipFill>
        <p:spPr>
          <a:xfrm>
            <a:off x="2684325" y="959825"/>
            <a:ext cx="4045025" cy="3635750"/>
          </a:xfrm>
          <a:prstGeom prst="rect">
            <a:avLst/>
          </a:prstGeom>
          <a:noFill/>
          <a:ln>
            <a:noFill/>
          </a:ln>
        </p:spPr>
      </p:pic>
      <p:sp>
        <p:nvSpPr>
          <p:cNvPr id="208" name="Google Shape;208;p30"/>
          <p:cNvSpPr txBox="1"/>
          <p:nvPr/>
        </p:nvSpPr>
        <p:spPr>
          <a:xfrm>
            <a:off x="358475" y="1853800"/>
            <a:ext cx="1546500" cy="17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prompts</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(HM-10)</a:t>
            </a:r>
            <a:endParaRPr/>
          </a:p>
        </p:txBody>
      </p:sp>
      <p:pic>
        <p:nvPicPr>
          <p:cNvPr id="214" name="Google Shape;214;p31"/>
          <p:cNvPicPr preferRelativeResize="0"/>
          <p:nvPr/>
        </p:nvPicPr>
        <p:blipFill>
          <a:blip r:embed="rId3">
            <a:alphaModFix/>
          </a:blip>
          <a:stretch>
            <a:fillRect/>
          </a:stretch>
        </p:blipFill>
        <p:spPr>
          <a:xfrm>
            <a:off x="2836725" y="943500"/>
            <a:ext cx="3820977" cy="3820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 Overview</a:t>
            </a:r>
            <a:endParaRPr/>
          </a:p>
        </p:txBody>
      </p:sp>
      <p:sp>
        <p:nvSpPr>
          <p:cNvPr id="66" name="Google Shape;66;p14"/>
          <p:cNvSpPr txBox="1"/>
          <p:nvPr/>
        </p:nvSpPr>
        <p:spPr>
          <a:xfrm>
            <a:off x="447700" y="1176175"/>
            <a:ext cx="3249600" cy="24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Playfair Display"/>
                <a:ea typeface="Playfair Display"/>
                <a:cs typeface="Playfair Display"/>
                <a:sym typeface="Playfair Display"/>
              </a:rPr>
              <a:t>Session I: </a:t>
            </a:r>
            <a:r>
              <a:rPr lang="en" sz="1200">
                <a:solidFill>
                  <a:schemeClr val="dk2"/>
                </a:solidFill>
                <a:latin typeface="Playfair Display"/>
                <a:ea typeface="Playfair Display"/>
                <a:cs typeface="Playfair Display"/>
                <a:sym typeface="Playfair Display"/>
              </a:rPr>
              <a:t>Weather and Wireless</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weather/climate</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projects/applications</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group</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Sensors</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Group (DHT, anemometer, RTC)</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Wireless communication</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Data types, Serial, nRF24</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Wireless tech</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a:t>
            </a:r>
            <a:r>
              <a:rPr lang="en" sz="1200">
                <a:solidFill>
                  <a:schemeClr val="dk2"/>
                </a:solidFill>
                <a:latin typeface="Playfair Display"/>
                <a:ea typeface="Playfair Display"/>
                <a:cs typeface="Playfair Display"/>
                <a:sym typeface="Playfair Display"/>
              </a:rPr>
              <a:t>Show examples</a:t>
            </a:r>
            <a:endParaRPr sz="1200">
              <a:solidFill>
                <a:schemeClr val="dk2"/>
              </a:solidFill>
              <a:latin typeface="Playfair Display"/>
              <a:ea typeface="Playfair Display"/>
              <a:cs typeface="Playfair Display"/>
              <a:sym typeface="Playfair Display"/>
            </a:endParaRPr>
          </a:p>
          <a:p>
            <a:pPr indent="45720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Group</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Design (draw circuit Input, processing, wireless, output)</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	</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p:txBody>
      </p:sp>
      <p:sp>
        <p:nvSpPr>
          <p:cNvPr id="67" name="Google Shape;67;p14"/>
          <p:cNvSpPr txBox="1"/>
          <p:nvPr/>
        </p:nvSpPr>
        <p:spPr>
          <a:xfrm>
            <a:off x="3437650" y="1176175"/>
            <a:ext cx="157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layfair Display"/>
                <a:ea typeface="Playfair Display"/>
                <a:cs typeface="Playfair Display"/>
                <a:sym typeface="Playfair Display"/>
              </a:rPr>
              <a:t>Session II</a:t>
            </a:r>
            <a:endParaRPr b="1"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Build</a:t>
            </a:r>
            <a:endParaRPr/>
          </a:p>
        </p:txBody>
      </p:sp>
      <p:sp>
        <p:nvSpPr>
          <p:cNvPr id="68" name="Google Shape;68;p14"/>
          <p:cNvSpPr txBox="1"/>
          <p:nvPr/>
        </p:nvSpPr>
        <p:spPr>
          <a:xfrm>
            <a:off x="4814450" y="1176175"/>
            <a:ext cx="225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layfair Display"/>
                <a:ea typeface="Playfair Display"/>
                <a:cs typeface="Playfair Display"/>
                <a:sym typeface="Playfair Display"/>
              </a:rPr>
              <a:t>Session III</a:t>
            </a:r>
            <a:endParaRPr b="1"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Wrap up, Test and Share out</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10 min per group</a:t>
            </a:r>
            <a:endParaRPr sz="1200">
              <a:solidFill>
                <a:schemeClr val="dk2"/>
              </a:solidFill>
              <a:latin typeface="Playfair Display"/>
              <a:ea typeface="Playfair Display"/>
              <a:cs typeface="Playfair Display"/>
              <a:sym typeface="Playfair Display"/>
            </a:endParaRPr>
          </a:p>
        </p:txBody>
      </p:sp>
      <p:sp>
        <p:nvSpPr>
          <p:cNvPr id="69" name="Google Shape;69;p14"/>
          <p:cNvSpPr txBox="1"/>
          <p:nvPr/>
        </p:nvSpPr>
        <p:spPr>
          <a:xfrm>
            <a:off x="7304825" y="1176175"/>
            <a:ext cx="165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layfair Display"/>
                <a:ea typeface="Playfair Display"/>
                <a:cs typeface="Playfair Display"/>
                <a:sym typeface="Playfair Display"/>
              </a:rPr>
              <a:t>Session IV</a:t>
            </a:r>
            <a:endParaRPr b="1"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Further Exploration </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Anemometer</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GSM (SIM7000)</a:t>
            </a:r>
            <a:endParaRPr/>
          </a:p>
        </p:txBody>
      </p:sp>
      <p:pic>
        <p:nvPicPr>
          <p:cNvPr id="220" name="Google Shape;220;p32"/>
          <p:cNvPicPr preferRelativeResize="0"/>
          <p:nvPr/>
        </p:nvPicPr>
        <p:blipFill rotWithShape="1">
          <a:blip r:embed="rId3">
            <a:alphaModFix/>
          </a:blip>
          <a:srcRect b="16986" l="5020" r="7810" t="14378"/>
          <a:stretch/>
        </p:blipFill>
        <p:spPr>
          <a:xfrm>
            <a:off x="1167763" y="1017725"/>
            <a:ext cx="6808474" cy="4020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Transceiver</a:t>
            </a:r>
            <a:r>
              <a:rPr lang="en"/>
              <a:t> (nRF24)</a:t>
            </a:r>
            <a:endParaRPr/>
          </a:p>
        </p:txBody>
      </p:sp>
      <p:pic>
        <p:nvPicPr>
          <p:cNvPr id="226" name="Google Shape;226;p33"/>
          <p:cNvPicPr preferRelativeResize="0"/>
          <p:nvPr/>
        </p:nvPicPr>
        <p:blipFill>
          <a:blip r:embed="rId3">
            <a:alphaModFix/>
          </a:blip>
          <a:stretch>
            <a:fillRect/>
          </a:stretch>
        </p:blipFill>
        <p:spPr>
          <a:xfrm>
            <a:off x="2478000" y="1330200"/>
            <a:ext cx="4053450" cy="302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Session II: Build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vs. Climate</a:t>
            </a:r>
            <a:endParaRPr/>
          </a:p>
        </p:txBody>
      </p:sp>
      <p:sp>
        <p:nvSpPr>
          <p:cNvPr id="75" name="Google Shape;75;p15"/>
          <p:cNvSpPr txBox="1"/>
          <p:nvPr/>
        </p:nvSpPr>
        <p:spPr>
          <a:xfrm>
            <a:off x="780225" y="1226100"/>
            <a:ext cx="3090600" cy="3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600">
                <a:solidFill>
                  <a:schemeClr val="dk2"/>
                </a:solidFill>
                <a:latin typeface="Playfair Display"/>
                <a:ea typeface="Playfair Display"/>
                <a:cs typeface="Playfair Display"/>
                <a:sym typeface="Playfair Display"/>
              </a:rPr>
              <a:t>Weather:</a:t>
            </a:r>
            <a:endParaRPr b="1"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t/>
            </a:r>
            <a:endParaRPr sz="1600">
              <a:solidFill>
                <a:schemeClr val="dk2"/>
              </a:solidFill>
              <a:latin typeface="Playfair Display"/>
              <a:ea typeface="Playfair Display"/>
              <a:cs typeface="Playfair Display"/>
              <a:sym typeface="Playfair Display"/>
            </a:endParaRPr>
          </a:p>
          <a:p>
            <a:pPr indent="-330200" lvl="0" marL="457200" rtl="0" algn="l">
              <a:spcBef>
                <a:spcPts val="0"/>
              </a:spcBef>
              <a:spcAft>
                <a:spcPts val="0"/>
              </a:spcAft>
              <a:buClr>
                <a:schemeClr val="dk2"/>
              </a:buClr>
              <a:buSzPts val="1600"/>
              <a:buFont typeface="Playfair Display"/>
              <a:buChar char="●"/>
            </a:pPr>
            <a:r>
              <a:rPr lang="en" sz="1600">
                <a:solidFill>
                  <a:schemeClr val="dk2"/>
                </a:solidFill>
                <a:latin typeface="Playfair Display"/>
                <a:ea typeface="Playfair Display"/>
                <a:cs typeface="Playfair Display"/>
                <a:sym typeface="Playfair Display"/>
              </a:rPr>
              <a:t>Short-term atmospheric conditions in a specific place at a specific time.</a:t>
            </a:r>
            <a:endParaRPr sz="1600">
              <a:solidFill>
                <a:schemeClr val="dk2"/>
              </a:solidFill>
              <a:latin typeface="Playfair Display"/>
              <a:ea typeface="Playfair Display"/>
              <a:cs typeface="Playfair Display"/>
              <a:sym typeface="Playfair Display"/>
            </a:endParaRPr>
          </a:p>
          <a:p>
            <a:pPr indent="-330200" lvl="0" marL="457200" rtl="0" algn="l">
              <a:spcBef>
                <a:spcPts val="1000"/>
              </a:spcBef>
              <a:spcAft>
                <a:spcPts val="0"/>
              </a:spcAft>
              <a:buClr>
                <a:schemeClr val="dk2"/>
              </a:buClr>
              <a:buSzPts val="1600"/>
              <a:buFont typeface="Playfair Display"/>
              <a:buChar char="●"/>
            </a:pPr>
            <a:r>
              <a:rPr lang="en" sz="1600">
                <a:solidFill>
                  <a:schemeClr val="dk2"/>
                </a:solidFill>
                <a:latin typeface="Playfair Display"/>
                <a:ea typeface="Playfair Display"/>
                <a:cs typeface="Playfair Display"/>
                <a:sym typeface="Playfair Display"/>
              </a:rPr>
              <a:t>Includes daily changes in temperature, humidity, precipitation, wind, and visibility.</a:t>
            </a:r>
            <a:endParaRPr sz="1600">
              <a:solidFill>
                <a:schemeClr val="dk2"/>
              </a:solidFill>
              <a:latin typeface="Playfair Display"/>
              <a:ea typeface="Playfair Display"/>
              <a:cs typeface="Playfair Display"/>
              <a:sym typeface="Playfair Display"/>
            </a:endParaRPr>
          </a:p>
          <a:p>
            <a:pPr indent="0" lvl="0" marL="0" rtl="0" algn="l">
              <a:spcBef>
                <a:spcPts val="1000"/>
              </a:spcBef>
              <a:spcAft>
                <a:spcPts val="0"/>
              </a:spcAft>
              <a:buClr>
                <a:schemeClr val="dk2"/>
              </a:buClr>
              <a:buSzPts val="1100"/>
              <a:buFont typeface="Arial"/>
              <a:buNone/>
            </a:pPr>
            <a:r>
              <a:rPr i="1" lang="en" sz="1600">
                <a:solidFill>
                  <a:schemeClr val="dk2"/>
                </a:solidFill>
                <a:latin typeface="Playfair Display"/>
                <a:ea typeface="Playfair Display"/>
                <a:cs typeface="Playfair Display"/>
                <a:sym typeface="Playfair Display"/>
              </a:rPr>
              <a:t>Example: Today's forecast predicts rain, yesterday was sunny and warm.</a:t>
            </a:r>
            <a:endParaRPr i="1"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sp>
        <p:nvSpPr>
          <p:cNvPr id="76" name="Google Shape;76;p15"/>
          <p:cNvSpPr txBox="1"/>
          <p:nvPr/>
        </p:nvSpPr>
        <p:spPr>
          <a:xfrm>
            <a:off x="4215350" y="1226100"/>
            <a:ext cx="3678300" cy="315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Playfair Display"/>
                <a:ea typeface="Playfair Display"/>
                <a:cs typeface="Playfair Display"/>
                <a:sym typeface="Playfair Display"/>
              </a:rPr>
              <a:t>Climate:</a:t>
            </a:r>
            <a:endParaRPr b="1" sz="1600">
              <a:solidFill>
                <a:schemeClr val="dk2"/>
              </a:solidFill>
              <a:latin typeface="Playfair Display"/>
              <a:ea typeface="Playfair Display"/>
              <a:cs typeface="Playfair Display"/>
              <a:sym typeface="Playfair Display"/>
            </a:endParaRPr>
          </a:p>
          <a:p>
            <a:pPr indent="-330200" lvl="0" marL="457200" rtl="0" algn="l">
              <a:spcBef>
                <a:spcPts val="0"/>
              </a:spcBef>
              <a:spcAft>
                <a:spcPts val="0"/>
              </a:spcAft>
              <a:buClr>
                <a:schemeClr val="dk2"/>
              </a:buClr>
              <a:buSzPts val="1600"/>
              <a:buFont typeface="Playfair Display"/>
              <a:buChar char="●"/>
            </a:pPr>
            <a:r>
              <a:rPr lang="en" sz="1600">
                <a:solidFill>
                  <a:schemeClr val="dk2"/>
                </a:solidFill>
                <a:latin typeface="Playfair Display"/>
                <a:ea typeface="Playfair Display"/>
                <a:cs typeface="Playfair Display"/>
                <a:sym typeface="Playfair Display"/>
              </a:rPr>
              <a:t>Long-term average of weather patterns over an extended period (usually 30 years or more) in a specific region.</a:t>
            </a:r>
            <a:endParaRPr sz="1600">
              <a:solidFill>
                <a:schemeClr val="dk2"/>
              </a:solidFill>
              <a:latin typeface="Playfair Display"/>
              <a:ea typeface="Playfair Display"/>
              <a:cs typeface="Playfair Display"/>
              <a:sym typeface="Playfair Display"/>
            </a:endParaRPr>
          </a:p>
          <a:p>
            <a:pPr indent="-330200" lvl="0" marL="457200" rtl="0" algn="l">
              <a:spcBef>
                <a:spcPts val="1000"/>
              </a:spcBef>
              <a:spcAft>
                <a:spcPts val="0"/>
              </a:spcAft>
              <a:buClr>
                <a:schemeClr val="dk2"/>
              </a:buClr>
              <a:buSzPts val="1600"/>
              <a:buFont typeface="Playfair Display"/>
              <a:buChar char="●"/>
            </a:pPr>
            <a:r>
              <a:rPr lang="en" sz="1600">
                <a:solidFill>
                  <a:schemeClr val="dk2"/>
                </a:solidFill>
                <a:latin typeface="Playfair Display"/>
                <a:ea typeface="Playfair Display"/>
                <a:cs typeface="Playfair Display"/>
                <a:sym typeface="Playfair Display"/>
              </a:rPr>
              <a:t>Describes the typical conditions and variations experienced over seasons and years.</a:t>
            </a:r>
            <a:endParaRPr sz="1600">
              <a:solidFill>
                <a:schemeClr val="dk2"/>
              </a:solidFill>
              <a:latin typeface="Playfair Display"/>
              <a:ea typeface="Playfair Display"/>
              <a:cs typeface="Playfair Display"/>
              <a:sym typeface="Playfair Display"/>
            </a:endParaRPr>
          </a:p>
          <a:p>
            <a:pPr indent="0" lvl="0" marL="0" rtl="0" algn="l">
              <a:spcBef>
                <a:spcPts val="1000"/>
              </a:spcBef>
              <a:spcAft>
                <a:spcPts val="0"/>
              </a:spcAft>
              <a:buNone/>
            </a:pPr>
            <a:r>
              <a:rPr i="1" lang="en" sz="1600">
                <a:solidFill>
                  <a:schemeClr val="dk2"/>
                </a:solidFill>
                <a:latin typeface="Playfair Display"/>
                <a:ea typeface="Playfair Display"/>
                <a:cs typeface="Playfair Display"/>
                <a:sym typeface="Playfair Display"/>
              </a:rPr>
              <a:t>Example: The Mediterranean climate is characterized by hot, dry summers and mild, wet winters.</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Weather Data</a:t>
            </a:r>
            <a:endParaRPr/>
          </a:p>
        </p:txBody>
      </p:sp>
      <p:sp>
        <p:nvSpPr>
          <p:cNvPr id="82" name="Google Shape;82;p16"/>
          <p:cNvSpPr txBox="1"/>
          <p:nvPr/>
        </p:nvSpPr>
        <p:spPr>
          <a:xfrm>
            <a:off x="311700" y="1356875"/>
            <a:ext cx="4717800" cy="2859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Daily Activities</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Safety &amp; Emergency Preparedness</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Economic Impact</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Climate Change </a:t>
            </a:r>
            <a:r>
              <a:rPr b="1" lang="en" sz="2200">
                <a:solidFill>
                  <a:schemeClr val="dk2"/>
                </a:solidFill>
                <a:latin typeface="Oswald"/>
                <a:ea typeface="Oswald"/>
                <a:cs typeface="Oswald"/>
                <a:sym typeface="Oswald"/>
              </a:rPr>
              <a:t>Monitoring</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Environmental Protection</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Scientific Research</a:t>
            </a:r>
            <a:endParaRPr b="1" sz="2200">
              <a:solidFill>
                <a:schemeClr val="dk2"/>
              </a:solidFill>
              <a:latin typeface="Oswald"/>
              <a:ea typeface="Oswald"/>
              <a:cs typeface="Oswald"/>
              <a:sym typeface="Oswald"/>
            </a:endParaRPr>
          </a:p>
          <a:p>
            <a:pPr indent="-368300" lvl="0" marL="457200" rtl="0" algn="l">
              <a:lnSpc>
                <a:spcPct val="115000"/>
              </a:lnSpc>
              <a:spcBef>
                <a:spcPts val="0"/>
              </a:spcBef>
              <a:spcAft>
                <a:spcPts val="0"/>
              </a:spcAft>
              <a:buClr>
                <a:schemeClr val="dk2"/>
              </a:buClr>
              <a:buSzPts val="2200"/>
              <a:buFont typeface="Oswald"/>
              <a:buChar char="●"/>
            </a:pPr>
            <a:r>
              <a:rPr b="1" lang="en" sz="2200">
                <a:solidFill>
                  <a:schemeClr val="dk2"/>
                </a:solidFill>
                <a:latin typeface="Oswald"/>
                <a:ea typeface="Oswald"/>
                <a:cs typeface="Oswald"/>
                <a:sym typeface="Oswald"/>
              </a:rPr>
              <a:t>Public Health</a:t>
            </a:r>
            <a:endParaRPr b="1" sz="2200">
              <a:solidFill>
                <a:schemeClr val="dk2"/>
              </a:solidFill>
              <a:latin typeface="Oswald"/>
              <a:ea typeface="Oswald"/>
              <a:cs typeface="Oswald"/>
              <a:sym typeface="Oswald"/>
            </a:endParaRPr>
          </a:p>
        </p:txBody>
      </p:sp>
      <p:pic>
        <p:nvPicPr>
          <p:cNvPr id="83" name="Google Shape;83;p16"/>
          <p:cNvPicPr preferRelativeResize="0"/>
          <p:nvPr/>
        </p:nvPicPr>
        <p:blipFill rotWithShape="1">
          <a:blip r:embed="rId3">
            <a:alphaModFix/>
          </a:blip>
          <a:srcRect b="23303" l="0" r="0" t="17172"/>
          <a:stretch/>
        </p:blipFill>
        <p:spPr>
          <a:xfrm>
            <a:off x="5029400" y="105676"/>
            <a:ext cx="3532048" cy="1182603"/>
          </a:xfrm>
          <a:prstGeom prst="rect">
            <a:avLst/>
          </a:prstGeom>
          <a:noFill/>
          <a:ln>
            <a:noFill/>
          </a:ln>
        </p:spPr>
      </p:pic>
      <p:pic>
        <p:nvPicPr>
          <p:cNvPr id="84" name="Google Shape;84;p16"/>
          <p:cNvPicPr preferRelativeResize="0"/>
          <p:nvPr/>
        </p:nvPicPr>
        <p:blipFill rotWithShape="1">
          <a:blip r:embed="rId4">
            <a:alphaModFix/>
          </a:blip>
          <a:srcRect b="28423" l="0" r="0" t="0"/>
          <a:stretch/>
        </p:blipFill>
        <p:spPr>
          <a:xfrm>
            <a:off x="5029400" y="1374219"/>
            <a:ext cx="3532052" cy="1182603"/>
          </a:xfrm>
          <a:prstGeom prst="rect">
            <a:avLst/>
          </a:prstGeom>
          <a:noFill/>
          <a:ln>
            <a:noFill/>
          </a:ln>
        </p:spPr>
      </p:pic>
      <p:pic>
        <p:nvPicPr>
          <p:cNvPr id="85" name="Google Shape;85;p16"/>
          <p:cNvPicPr preferRelativeResize="0"/>
          <p:nvPr/>
        </p:nvPicPr>
        <p:blipFill rotWithShape="1">
          <a:blip r:embed="rId5">
            <a:alphaModFix/>
          </a:blip>
          <a:srcRect b="39762" l="0" r="0" t="13363"/>
          <a:stretch/>
        </p:blipFill>
        <p:spPr>
          <a:xfrm>
            <a:off x="5029400" y="2642773"/>
            <a:ext cx="3532047" cy="1182603"/>
          </a:xfrm>
          <a:prstGeom prst="rect">
            <a:avLst/>
          </a:prstGeom>
          <a:noFill/>
          <a:ln>
            <a:noFill/>
          </a:ln>
        </p:spPr>
      </p:pic>
      <p:pic>
        <p:nvPicPr>
          <p:cNvPr id="86" name="Google Shape;86;p16"/>
          <p:cNvPicPr preferRelativeResize="0"/>
          <p:nvPr/>
        </p:nvPicPr>
        <p:blipFill rotWithShape="1">
          <a:blip r:embed="rId6">
            <a:alphaModFix/>
          </a:blip>
          <a:srcRect b="496" l="0" r="0" t="43702"/>
          <a:stretch/>
        </p:blipFill>
        <p:spPr>
          <a:xfrm>
            <a:off x="5029400" y="3911326"/>
            <a:ext cx="3532051" cy="1182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13274" l="0" r="0" t="1138"/>
          <a:stretch/>
        </p:blipFill>
        <p:spPr>
          <a:xfrm>
            <a:off x="488600" y="445025"/>
            <a:ext cx="3264349" cy="3725076"/>
          </a:xfrm>
          <a:prstGeom prst="rect">
            <a:avLst/>
          </a:prstGeom>
          <a:noFill/>
          <a:ln>
            <a:noFill/>
          </a:ln>
        </p:spPr>
      </p:pic>
      <p:sp>
        <p:nvSpPr>
          <p:cNvPr id="92" name="Google Shape;92;p17"/>
          <p:cNvSpPr txBox="1"/>
          <p:nvPr/>
        </p:nvSpPr>
        <p:spPr>
          <a:xfrm>
            <a:off x="488600" y="4637100"/>
            <a:ext cx="448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https://climate.cityofnewyork.us/reports/cool-neighborhoods-nyc/</a:t>
            </a:r>
            <a:r>
              <a:rPr lang="en" sz="1100"/>
              <a:t> </a:t>
            </a:r>
            <a:endParaRPr sz="1100"/>
          </a:p>
        </p:txBody>
      </p:sp>
      <p:pic>
        <p:nvPicPr>
          <p:cNvPr id="93" name="Google Shape;93;p17"/>
          <p:cNvPicPr preferRelativeResize="0"/>
          <p:nvPr/>
        </p:nvPicPr>
        <p:blipFill>
          <a:blip r:embed="rId5">
            <a:alphaModFix/>
          </a:blip>
          <a:stretch>
            <a:fillRect/>
          </a:stretch>
        </p:blipFill>
        <p:spPr>
          <a:xfrm>
            <a:off x="4781225" y="445025"/>
            <a:ext cx="3838309" cy="4192076"/>
          </a:xfrm>
          <a:prstGeom prst="rect">
            <a:avLst/>
          </a:prstGeom>
          <a:noFill/>
          <a:ln>
            <a:noFill/>
          </a:ln>
        </p:spPr>
      </p:pic>
      <p:sp>
        <p:nvSpPr>
          <p:cNvPr id="94" name="Google Shape;94;p17"/>
          <p:cNvSpPr txBox="1"/>
          <p:nvPr/>
        </p:nvSpPr>
        <p:spPr>
          <a:xfrm>
            <a:off x="488600" y="4170100"/>
            <a:ext cx="38565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Oswald"/>
                <a:ea typeface="Oswald"/>
                <a:cs typeface="Oswald"/>
                <a:sym typeface="Oswald"/>
              </a:rPr>
              <a:t>Cool Neighborhoods NYC Initiative</a:t>
            </a:r>
            <a:endParaRPr sz="2300">
              <a:latin typeface="Oswald"/>
              <a:ea typeface="Oswald"/>
              <a:cs typeface="Oswald"/>
              <a:sym typeface="Oswald"/>
            </a:endParaRPr>
          </a:p>
          <a:p>
            <a:pPr indent="0" lvl="0" marL="0" rtl="0" algn="l">
              <a:spcBef>
                <a:spcPts val="0"/>
              </a:spcBef>
              <a:spcAft>
                <a:spcPts val="0"/>
              </a:spcAft>
              <a:buNone/>
            </a:pPr>
            <a:r>
              <a:t/>
            </a:r>
            <a:endParaRPr/>
          </a:p>
        </p:txBody>
      </p:sp>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Geographic and Historical Climate Variance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nvSpPr>
        <p:spPr>
          <a:xfrm>
            <a:off x="186250" y="45847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3"/>
              </a:rPr>
              <a:t>https://www.sofarocean.com/</a:t>
            </a:r>
            <a:r>
              <a:rPr lang="en" sz="1200"/>
              <a:t> </a:t>
            </a:r>
            <a:endParaRPr sz="1200"/>
          </a:p>
        </p:txBody>
      </p:sp>
      <p:sp>
        <p:nvSpPr>
          <p:cNvPr id="101" name="Google Shape;101;p18"/>
          <p:cNvSpPr txBox="1"/>
          <p:nvPr/>
        </p:nvSpPr>
        <p:spPr>
          <a:xfrm>
            <a:off x="374025" y="1017725"/>
            <a:ext cx="4382700" cy="32838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Char char="●"/>
            </a:pPr>
            <a:r>
              <a:rPr b="1" lang="en"/>
              <a:t>hundreds of Spotters deployed globally free-drifting or moored</a:t>
            </a:r>
            <a:endParaRPr b="1"/>
          </a:p>
          <a:p>
            <a:pPr indent="-317500" lvl="0" marL="457200" rtl="0" algn="l">
              <a:lnSpc>
                <a:spcPct val="100000"/>
              </a:lnSpc>
              <a:spcBef>
                <a:spcPts val="1000"/>
              </a:spcBef>
              <a:spcAft>
                <a:spcPts val="0"/>
              </a:spcAft>
              <a:buSzPts val="1400"/>
              <a:buChar char="●"/>
            </a:pPr>
            <a:r>
              <a:rPr b="1" lang="en"/>
              <a:t>largest privately-owned network of ocean sensors. </a:t>
            </a:r>
            <a:endParaRPr b="1"/>
          </a:p>
          <a:p>
            <a:pPr indent="-317500" lvl="0" marL="457200" rtl="0" algn="l">
              <a:lnSpc>
                <a:spcPct val="100000"/>
              </a:lnSpc>
              <a:spcBef>
                <a:spcPts val="1000"/>
              </a:spcBef>
              <a:spcAft>
                <a:spcPts val="0"/>
              </a:spcAft>
              <a:buSzPts val="1400"/>
              <a:buChar char="●"/>
            </a:pPr>
            <a:r>
              <a:rPr b="1" lang="en"/>
              <a:t>Each day, makes more than 1.5 million real-time observations</a:t>
            </a:r>
            <a:endParaRPr b="1"/>
          </a:p>
          <a:p>
            <a:pPr indent="-317500" lvl="0" marL="457200" rtl="0" algn="l">
              <a:lnSpc>
                <a:spcPct val="100000"/>
              </a:lnSpc>
              <a:spcBef>
                <a:spcPts val="1000"/>
              </a:spcBef>
              <a:spcAft>
                <a:spcPts val="0"/>
              </a:spcAft>
              <a:buSzPts val="1400"/>
              <a:buChar char="●"/>
            </a:pPr>
            <a:r>
              <a:rPr b="1" lang="en"/>
              <a:t>Use the Spotter Dashboard and API to access real-time data sent via satellite and cellular and stored in the cloud</a:t>
            </a:r>
            <a:endParaRPr b="1"/>
          </a:p>
          <a:p>
            <a:pPr indent="-317500" lvl="0" marL="457200" rtl="0" algn="l">
              <a:lnSpc>
                <a:spcPct val="100000"/>
              </a:lnSpc>
              <a:spcBef>
                <a:spcPts val="1000"/>
              </a:spcBef>
              <a:spcAft>
                <a:spcPts val="1000"/>
              </a:spcAft>
              <a:buSzPts val="1400"/>
              <a:buChar char="●"/>
            </a:pPr>
            <a:r>
              <a:rPr b="1" lang="en"/>
              <a:t>buoys make direct observations of wave spectra, wind, sea surface temperature, and atmospheric pressure.</a:t>
            </a:r>
            <a:endParaRPr b="1"/>
          </a:p>
        </p:txBody>
      </p:sp>
      <p:pic>
        <p:nvPicPr>
          <p:cNvPr id="102" name="Google Shape;102;p18"/>
          <p:cNvPicPr preferRelativeResize="0"/>
          <p:nvPr/>
        </p:nvPicPr>
        <p:blipFill rotWithShape="1">
          <a:blip r:embed="rId4">
            <a:alphaModFix/>
          </a:blip>
          <a:srcRect b="0" l="17709" r="0" t="0"/>
          <a:stretch/>
        </p:blipFill>
        <p:spPr>
          <a:xfrm>
            <a:off x="4828300" y="2000650"/>
            <a:ext cx="3919749" cy="2711025"/>
          </a:xfrm>
          <a:prstGeom prst="rect">
            <a:avLst/>
          </a:prstGeom>
          <a:noFill/>
          <a:ln>
            <a:noFill/>
          </a:ln>
        </p:spPr>
      </p:pic>
      <p:pic>
        <p:nvPicPr>
          <p:cNvPr id="103" name="Google Shape;103;p18"/>
          <p:cNvPicPr preferRelativeResize="0"/>
          <p:nvPr/>
        </p:nvPicPr>
        <p:blipFill rotWithShape="1">
          <a:blip r:embed="rId5">
            <a:alphaModFix/>
          </a:blip>
          <a:srcRect b="17743" l="2446" r="5234" t="19737"/>
          <a:stretch/>
        </p:blipFill>
        <p:spPr>
          <a:xfrm>
            <a:off x="4828300" y="266825"/>
            <a:ext cx="3919749" cy="1494374"/>
          </a:xfrm>
          <a:prstGeom prst="rect">
            <a:avLst/>
          </a:prstGeom>
          <a:noFill/>
          <a:ln>
            <a:noFill/>
          </a:ln>
        </p:spPr>
      </p:pic>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Oceanographic Data</a:t>
            </a:r>
            <a:endParaRPr/>
          </a:p>
        </p:txBody>
      </p:sp>
      <p:pic>
        <p:nvPicPr>
          <p:cNvPr id="105" name="Google Shape;105;p18"/>
          <p:cNvPicPr preferRelativeResize="0"/>
          <p:nvPr/>
        </p:nvPicPr>
        <p:blipFill rotWithShape="1">
          <a:blip r:embed="rId6">
            <a:alphaModFix/>
          </a:blip>
          <a:srcRect b="17211" l="0" r="0" t="19441"/>
          <a:stretch/>
        </p:blipFill>
        <p:spPr>
          <a:xfrm>
            <a:off x="2493000" y="4214500"/>
            <a:ext cx="2136324" cy="673206"/>
          </a:xfrm>
          <a:prstGeom prst="rect">
            <a:avLst/>
          </a:prstGeom>
          <a:noFill/>
          <a:ln>
            <a:noFill/>
          </a:ln>
        </p:spPr>
      </p:pic>
      <p:sp>
        <p:nvSpPr>
          <p:cNvPr id="106" name="Google Shape;106;p18"/>
          <p:cNvSpPr txBox="1"/>
          <p:nvPr/>
        </p:nvSpPr>
        <p:spPr>
          <a:xfrm>
            <a:off x="124525" y="4954050"/>
            <a:ext cx="424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https://argo.ucsd.edu/data/</a:t>
            </a:r>
            <a:endParaRPr/>
          </a:p>
          <a:p>
            <a:pPr indent="0" lvl="0" marL="0" rtl="0" algn="l">
              <a:spcBef>
                <a:spcPts val="0"/>
              </a:spcBef>
              <a:spcAft>
                <a:spcPts val="0"/>
              </a:spcAft>
              <a:buNone/>
            </a:pPr>
            <a:r>
              <a:rPr lang="en" u="sng">
                <a:solidFill>
                  <a:schemeClr val="hlink"/>
                </a:solidFill>
                <a:hlinkClick r:id="rId8"/>
              </a:rPr>
              <a:t>https://sio-argo.ucsd.edu/statusbig.gif</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Oceanographic Data</a:t>
            </a:r>
            <a:endParaRPr/>
          </a:p>
        </p:txBody>
      </p:sp>
      <p:sp>
        <p:nvSpPr>
          <p:cNvPr id="112" name="Google Shape;112;p19"/>
          <p:cNvSpPr txBox="1"/>
          <p:nvPr/>
        </p:nvSpPr>
        <p:spPr>
          <a:xfrm>
            <a:off x="73875" y="4579150"/>
            <a:ext cx="424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https://argo.ucsd.edu/data/</a:t>
            </a:r>
            <a:endParaRPr sz="1000"/>
          </a:p>
          <a:p>
            <a:pPr indent="0" lvl="0" marL="0" rtl="0" algn="l">
              <a:spcBef>
                <a:spcPts val="0"/>
              </a:spcBef>
              <a:spcAft>
                <a:spcPts val="0"/>
              </a:spcAft>
              <a:buNone/>
            </a:pPr>
            <a:r>
              <a:rPr lang="en" sz="1000" u="sng">
                <a:solidFill>
                  <a:schemeClr val="hlink"/>
                </a:solidFill>
                <a:hlinkClick r:id="rId4"/>
              </a:rPr>
              <a:t>https://sio-argo.ucsd.edu/statusbig.gif</a:t>
            </a:r>
            <a:endParaRPr sz="1000"/>
          </a:p>
          <a:p>
            <a:pPr indent="0" lvl="0" marL="0" rtl="0" algn="l">
              <a:spcBef>
                <a:spcPts val="0"/>
              </a:spcBef>
              <a:spcAft>
                <a:spcPts val="0"/>
              </a:spcAft>
              <a:buNone/>
            </a:pPr>
            <a:r>
              <a:rPr lang="en" sz="1000" u="sng">
                <a:solidFill>
                  <a:schemeClr val="hlink"/>
                </a:solidFill>
                <a:hlinkClick r:id="rId5"/>
              </a:rPr>
              <a:t>https://argovis.colorado.edu/</a:t>
            </a:r>
            <a:r>
              <a:rPr lang="en" sz="1000"/>
              <a:t> </a:t>
            </a:r>
            <a:endParaRPr sz="1000"/>
          </a:p>
          <a:p>
            <a:pPr indent="0" lvl="0" marL="0" rtl="0" algn="l">
              <a:spcBef>
                <a:spcPts val="0"/>
              </a:spcBef>
              <a:spcAft>
                <a:spcPts val="0"/>
              </a:spcAft>
              <a:buNone/>
            </a:pPr>
            <a:r>
              <a:t/>
            </a:r>
            <a:endParaRPr sz="1000"/>
          </a:p>
        </p:txBody>
      </p:sp>
      <p:pic>
        <p:nvPicPr>
          <p:cNvPr id="113" name="Google Shape;113;p19"/>
          <p:cNvPicPr preferRelativeResize="0"/>
          <p:nvPr/>
        </p:nvPicPr>
        <p:blipFill rotWithShape="1">
          <a:blip r:embed="rId6">
            <a:alphaModFix/>
          </a:blip>
          <a:srcRect b="5900" l="0" r="3053" t="0"/>
          <a:stretch/>
        </p:blipFill>
        <p:spPr>
          <a:xfrm>
            <a:off x="1784275" y="1017725"/>
            <a:ext cx="6885898" cy="3704251"/>
          </a:xfrm>
          <a:prstGeom prst="rect">
            <a:avLst/>
          </a:prstGeom>
          <a:noFill/>
          <a:ln cap="flat" cmpd="sng" w="9525">
            <a:solidFill>
              <a:srgbClr val="0C0E14"/>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WEATHER RESEARCH</a:t>
            </a:r>
            <a:endParaRPr/>
          </a:p>
        </p:txBody>
      </p:sp>
      <p:pic>
        <p:nvPicPr>
          <p:cNvPr id="119" name="Google Shape;119;p20"/>
          <p:cNvPicPr preferRelativeResize="0"/>
          <p:nvPr/>
        </p:nvPicPr>
        <p:blipFill>
          <a:blip r:embed="rId3">
            <a:alphaModFix/>
          </a:blip>
          <a:stretch>
            <a:fillRect/>
          </a:stretch>
        </p:blipFill>
        <p:spPr>
          <a:xfrm>
            <a:off x="5197100" y="540525"/>
            <a:ext cx="3870699" cy="2512725"/>
          </a:xfrm>
          <a:prstGeom prst="rect">
            <a:avLst/>
          </a:prstGeom>
          <a:noFill/>
          <a:ln>
            <a:noFill/>
          </a:ln>
        </p:spPr>
      </p:pic>
      <p:pic>
        <p:nvPicPr>
          <p:cNvPr id="120" name="Google Shape;120;p20"/>
          <p:cNvPicPr preferRelativeResize="0"/>
          <p:nvPr/>
        </p:nvPicPr>
        <p:blipFill rotWithShape="1">
          <a:blip r:embed="rId4">
            <a:alphaModFix/>
          </a:blip>
          <a:srcRect b="13003" l="0" r="39279" t="15270"/>
          <a:stretch/>
        </p:blipFill>
        <p:spPr>
          <a:xfrm>
            <a:off x="5197100" y="3139925"/>
            <a:ext cx="3870699" cy="1375455"/>
          </a:xfrm>
          <a:prstGeom prst="rect">
            <a:avLst/>
          </a:prstGeom>
          <a:noFill/>
          <a:ln>
            <a:noFill/>
          </a:ln>
        </p:spPr>
      </p:pic>
      <p:sp>
        <p:nvSpPr>
          <p:cNvPr id="121" name="Google Shape;121;p20"/>
          <p:cNvSpPr txBox="1"/>
          <p:nvPr/>
        </p:nvSpPr>
        <p:spPr>
          <a:xfrm>
            <a:off x="157025" y="4666575"/>
            <a:ext cx="632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https://makezine.com/article/science/storm-chasers-real-twister-tech/</a:t>
            </a:r>
            <a:r>
              <a:rPr lang="en" sz="1100"/>
              <a:t> </a:t>
            </a:r>
            <a:endParaRPr sz="1100"/>
          </a:p>
        </p:txBody>
      </p:sp>
      <p:pic>
        <p:nvPicPr>
          <p:cNvPr id="122" name="Google Shape;122;p20"/>
          <p:cNvPicPr preferRelativeResize="0"/>
          <p:nvPr/>
        </p:nvPicPr>
        <p:blipFill rotWithShape="1">
          <a:blip r:embed="rId6">
            <a:alphaModFix/>
          </a:blip>
          <a:srcRect b="0" l="18347" r="0" t="0"/>
          <a:stretch/>
        </p:blipFill>
        <p:spPr>
          <a:xfrm>
            <a:off x="157025" y="1101425"/>
            <a:ext cx="4956999" cy="3413951"/>
          </a:xfrm>
          <a:prstGeom prst="rect">
            <a:avLst/>
          </a:prstGeom>
          <a:noFill/>
          <a:ln>
            <a:noFill/>
          </a:ln>
        </p:spPr>
      </p:pic>
      <p:sp>
        <p:nvSpPr>
          <p:cNvPr id="123" name="Google Shape;123;p20"/>
          <p:cNvSpPr txBox="1"/>
          <p:nvPr/>
        </p:nvSpPr>
        <p:spPr>
          <a:xfrm>
            <a:off x="5197100" y="89500"/>
            <a:ext cx="36351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Oswald"/>
                <a:ea typeface="Oswald"/>
                <a:cs typeface="Oswald"/>
                <a:sym typeface="Oswald"/>
              </a:rPr>
              <a:t>Tornado Science Probe</a:t>
            </a:r>
            <a:endParaRPr sz="2500">
              <a:latin typeface="Oswald"/>
              <a:ea typeface="Oswald"/>
              <a:cs typeface="Oswald"/>
              <a:sym typeface="Oswald"/>
            </a:endParaRPr>
          </a:p>
          <a:p>
            <a:pPr indent="0" lvl="0" marL="0" rtl="0" algn="l">
              <a:spcBef>
                <a:spcPts val="0"/>
              </a:spcBef>
              <a:spcAft>
                <a:spcPts val="0"/>
              </a:spcAft>
              <a:buNone/>
            </a:pPr>
            <a:r>
              <a:t/>
            </a:r>
            <a:endParaRPr sz="180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Weather Data </a:t>
            </a:r>
            <a:endParaRPr/>
          </a:p>
        </p:txBody>
      </p:sp>
      <p:sp>
        <p:nvSpPr>
          <p:cNvPr id="129" name="Google Shape;129;p21"/>
          <p:cNvSpPr txBox="1"/>
          <p:nvPr/>
        </p:nvSpPr>
        <p:spPr>
          <a:xfrm>
            <a:off x="1132075" y="1336500"/>
            <a:ext cx="30000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Oswald"/>
                <a:ea typeface="Oswald"/>
                <a:cs typeface="Oswald"/>
                <a:sym typeface="Oswald"/>
              </a:rPr>
              <a:t>Temperature</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Humidity</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Precipitation</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Wind Speed and Direction</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Atmospheric Pressure</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Solar Radiation</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Visibility</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Cloud Cover</a:t>
            </a:r>
            <a:endParaRPr b="1" sz="1900">
              <a:solidFill>
                <a:schemeClr val="dk2"/>
              </a:solidFill>
              <a:latin typeface="Oswald"/>
              <a:ea typeface="Oswald"/>
              <a:cs typeface="Oswald"/>
              <a:sym typeface="Oswald"/>
            </a:endParaRPr>
          </a:p>
          <a:p>
            <a:pPr indent="0" lvl="0" marL="0" rtl="0" algn="l">
              <a:spcBef>
                <a:spcPts val="0"/>
              </a:spcBef>
              <a:spcAft>
                <a:spcPts val="0"/>
              </a:spcAft>
              <a:buNone/>
            </a:pPr>
            <a:r>
              <a:rPr b="1" lang="en" sz="1900">
                <a:solidFill>
                  <a:schemeClr val="dk2"/>
                </a:solidFill>
                <a:latin typeface="Oswald"/>
                <a:ea typeface="Oswald"/>
                <a:cs typeface="Oswald"/>
                <a:sym typeface="Oswald"/>
              </a:rPr>
              <a:t>Air Quality</a:t>
            </a:r>
            <a:endParaRPr b="1" sz="1900">
              <a:solidFill>
                <a:schemeClr val="dk2"/>
              </a:solidFill>
              <a:latin typeface="Oswald"/>
              <a:ea typeface="Oswald"/>
              <a:cs typeface="Oswald"/>
              <a:sym typeface="Oswald"/>
            </a:endParaRPr>
          </a:p>
        </p:txBody>
      </p:sp>
      <p:pic>
        <p:nvPicPr>
          <p:cNvPr id="130" name="Google Shape;130;p21"/>
          <p:cNvPicPr preferRelativeResize="0"/>
          <p:nvPr/>
        </p:nvPicPr>
        <p:blipFill rotWithShape="1">
          <a:blip r:embed="rId3">
            <a:alphaModFix/>
          </a:blip>
          <a:srcRect b="6393" l="0" r="0" t="0"/>
          <a:stretch/>
        </p:blipFill>
        <p:spPr>
          <a:xfrm>
            <a:off x="4132075" y="445025"/>
            <a:ext cx="4456376" cy="44063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